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4" r:id="rId7"/>
    <p:sldId id="263" r:id="rId8"/>
    <p:sldId id="265" r:id="rId9"/>
    <p:sldId id="266" r:id="rId10"/>
    <p:sldId id="267" r:id="rId11"/>
    <p:sldId id="268" r:id="rId12"/>
    <p:sldId id="269" r:id="rId13"/>
    <p:sldId id="270" r:id="rId14"/>
    <p:sldId id="271" r:id="rId15"/>
    <p:sldId id="272" r:id="rId16"/>
    <p:sldId id="273" r:id="rId17"/>
    <p:sldId id="257" r:id="rId18"/>
    <p:sldId id="258" r:id="rId19"/>
    <p:sldId id="276" r:id="rId20"/>
    <p:sldId id="274" r:id="rId21"/>
    <p:sldId id="275"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1" autoAdjust="0"/>
    <p:restoredTop sz="94660"/>
  </p:normalViewPr>
  <p:slideViewPr>
    <p:cSldViewPr snapToGrid="0">
      <p:cViewPr varScale="1">
        <p:scale>
          <a:sx n="78" d="100"/>
          <a:sy n="78" d="100"/>
        </p:scale>
        <p:origin x="2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51D7A-FF26-4525-BE4A-BE86F0FD5C9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F40D343-4425-4583-904B-C37BFB6FEFAB}">
      <dgm:prSet/>
      <dgm:spPr/>
      <dgm:t>
        <a:bodyPr/>
        <a:lstStyle/>
        <a:p>
          <a:r>
            <a:rPr lang="tr-TR" dirty="0"/>
            <a:t>Şebeke güvenirliğini arttırmak,</a:t>
          </a:r>
          <a:endParaRPr lang="en-US" dirty="0"/>
        </a:p>
      </dgm:t>
    </dgm:pt>
    <dgm:pt modelId="{2DFB1D0E-21A2-4D51-A919-59B537386E2B}" type="parTrans" cxnId="{AB4389C1-21AC-4FFC-B810-B5437B7AF8D9}">
      <dgm:prSet/>
      <dgm:spPr/>
      <dgm:t>
        <a:bodyPr/>
        <a:lstStyle/>
        <a:p>
          <a:endParaRPr lang="en-US"/>
        </a:p>
      </dgm:t>
    </dgm:pt>
    <dgm:pt modelId="{6EB129D3-B6C1-48C5-9B21-D6BF26E4F02C}" type="sibTrans" cxnId="{AB4389C1-21AC-4FFC-B810-B5437B7AF8D9}">
      <dgm:prSet/>
      <dgm:spPr/>
      <dgm:t>
        <a:bodyPr/>
        <a:lstStyle/>
        <a:p>
          <a:endParaRPr lang="en-US"/>
        </a:p>
      </dgm:t>
    </dgm:pt>
    <dgm:pt modelId="{86E8640F-4D4D-4D70-B16D-E6054C06C8EF}">
      <dgm:prSet/>
      <dgm:spPr/>
      <dgm:t>
        <a:bodyPr/>
        <a:lstStyle/>
        <a:p>
          <a:r>
            <a:rPr lang="tr-TR" dirty="0"/>
            <a:t>Sistemin daha verimli olmasını sağlamak,</a:t>
          </a:r>
          <a:endParaRPr lang="en-US" dirty="0"/>
        </a:p>
      </dgm:t>
    </dgm:pt>
    <dgm:pt modelId="{9659CBB7-0AF8-4368-8912-2504A75DCE4E}" type="parTrans" cxnId="{446DC37D-2B38-4B20-AF1D-F4F428C4B4A6}">
      <dgm:prSet/>
      <dgm:spPr/>
      <dgm:t>
        <a:bodyPr/>
        <a:lstStyle/>
        <a:p>
          <a:endParaRPr lang="en-US"/>
        </a:p>
      </dgm:t>
    </dgm:pt>
    <dgm:pt modelId="{8457CFCB-164E-4C4F-B8BB-39E714A75BE7}" type="sibTrans" cxnId="{446DC37D-2B38-4B20-AF1D-F4F428C4B4A6}">
      <dgm:prSet/>
      <dgm:spPr/>
      <dgm:t>
        <a:bodyPr/>
        <a:lstStyle/>
        <a:p>
          <a:endParaRPr lang="en-US"/>
        </a:p>
      </dgm:t>
    </dgm:pt>
    <dgm:pt modelId="{062B3009-CB7B-417B-B8EB-45784866C73C}">
      <dgm:prSet/>
      <dgm:spPr/>
      <dgm:t>
        <a:bodyPr/>
        <a:lstStyle/>
        <a:p>
          <a:r>
            <a:rPr lang="tr-TR" dirty="0"/>
            <a:t>Elektrik fiyatlarının artmasını engellemek,</a:t>
          </a:r>
          <a:endParaRPr lang="en-US" dirty="0"/>
        </a:p>
      </dgm:t>
    </dgm:pt>
    <dgm:pt modelId="{831CAEEF-DF62-4BEE-862A-27EAFB9F1D7B}" type="parTrans" cxnId="{91A731C7-9167-4AD2-AEF6-2079554175C1}">
      <dgm:prSet/>
      <dgm:spPr/>
      <dgm:t>
        <a:bodyPr/>
        <a:lstStyle/>
        <a:p>
          <a:endParaRPr lang="en-US"/>
        </a:p>
      </dgm:t>
    </dgm:pt>
    <dgm:pt modelId="{A54CBBB4-8C65-4504-BDCB-D8FBA3236DED}" type="sibTrans" cxnId="{91A731C7-9167-4AD2-AEF6-2079554175C1}">
      <dgm:prSet/>
      <dgm:spPr/>
      <dgm:t>
        <a:bodyPr/>
        <a:lstStyle/>
        <a:p>
          <a:endParaRPr lang="en-US"/>
        </a:p>
      </dgm:t>
    </dgm:pt>
    <dgm:pt modelId="{7C67B9A1-DE4D-4070-B4F4-64C0B3A674F7}">
      <dgm:prSet/>
      <dgm:spPr/>
      <dgm:t>
        <a:bodyPr/>
        <a:lstStyle/>
        <a:p>
          <a:r>
            <a:rPr lang="tr-TR"/>
            <a:t>Tüketicileri ekonomik enerji ile buluşturmak,</a:t>
          </a:r>
          <a:endParaRPr lang="en-US"/>
        </a:p>
      </dgm:t>
    </dgm:pt>
    <dgm:pt modelId="{6E3F8A13-DAD4-4E25-A60B-1176473EE32C}" type="parTrans" cxnId="{CD3AF2E2-D52D-49D9-8A0E-A886273B2BB4}">
      <dgm:prSet/>
      <dgm:spPr/>
      <dgm:t>
        <a:bodyPr/>
        <a:lstStyle/>
        <a:p>
          <a:endParaRPr lang="en-US"/>
        </a:p>
      </dgm:t>
    </dgm:pt>
    <dgm:pt modelId="{5F7F86C2-9718-43CC-BAD1-28423EBB9508}" type="sibTrans" cxnId="{CD3AF2E2-D52D-49D9-8A0E-A886273B2BB4}">
      <dgm:prSet/>
      <dgm:spPr/>
      <dgm:t>
        <a:bodyPr/>
        <a:lstStyle/>
        <a:p>
          <a:endParaRPr lang="en-US"/>
        </a:p>
      </dgm:t>
    </dgm:pt>
    <dgm:pt modelId="{F461CBF8-6964-442E-BDF3-D74A51B3B91A}">
      <dgm:prSet/>
      <dgm:spPr/>
      <dgm:t>
        <a:bodyPr/>
        <a:lstStyle/>
        <a:p>
          <a:r>
            <a:rPr lang="tr-TR" dirty="0"/>
            <a:t>Tüketicilere daha fazla bilgi ve tedarik seçeneği sunmak,</a:t>
          </a:r>
          <a:endParaRPr lang="en-US" dirty="0"/>
        </a:p>
      </dgm:t>
    </dgm:pt>
    <dgm:pt modelId="{7D105E6A-8D79-48DF-A8AF-76950E3BEED0}" type="parTrans" cxnId="{E9A78FD0-91C6-403B-ADEF-6627CB1A1013}">
      <dgm:prSet/>
      <dgm:spPr/>
      <dgm:t>
        <a:bodyPr/>
        <a:lstStyle/>
        <a:p>
          <a:endParaRPr lang="en-US"/>
        </a:p>
      </dgm:t>
    </dgm:pt>
    <dgm:pt modelId="{A2926CD5-31D7-4479-BEC0-0823B88B2120}" type="sibTrans" cxnId="{E9A78FD0-91C6-403B-ADEF-6627CB1A1013}">
      <dgm:prSet/>
      <dgm:spPr/>
      <dgm:t>
        <a:bodyPr/>
        <a:lstStyle/>
        <a:p>
          <a:endParaRPr lang="en-US"/>
        </a:p>
      </dgm:t>
    </dgm:pt>
    <dgm:pt modelId="{9A01F008-0E3F-43F6-BA5F-46B46816DC16}">
      <dgm:prSet/>
      <dgm:spPr/>
      <dgm:t>
        <a:bodyPr/>
        <a:lstStyle/>
        <a:p>
          <a:r>
            <a:rPr lang="tr-TR" dirty="0"/>
            <a:t>Geleneksel ve yenilenebilir enerji kaynaklarının birbiriyle uyum içerisinde şebekede var olmasını sağlamak,</a:t>
          </a:r>
          <a:endParaRPr lang="en-US" dirty="0"/>
        </a:p>
      </dgm:t>
    </dgm:pt>
    <dgm:pt modelId="{48565C73-C4F5-4522-963C-D756CB881886}" type="parTrans" cxnId="{F6A3E22D-978D-4BBC-8F96-8823835892FC}">
      <dgm:prSet/>
      <dgm:spPr/>
      <dgm:t>
        <a:bodyPr/>
        <a:lstStyle/>
        <a:p>
          <a:endParaRPr lang="en-US"/>
        </a:p>
      </dgm:t>
    </dgm:pt>
    <dgm:pt modelId="{D9B3F286-DD69-49C0-80B0-E4C0F36F6BC4}" type="sibTrans" cxnId="{F6A3E22D-978D-4BBC-8F96-8823835892FC}">
      <dgm:prSet/>
      <dgm:spPr/>
      <dgm:t>
        <a:bodyPr/>
        <a:lstStyle/>
        <a:p>
          <a:endParaRPr lang="en-US"/>
        </a:p>
      </dgm:t>
    </dgm:pt>
    <dgm:pt modelId="{683532B8-7646-485E-8584-678816362062}">
      <dgm:prSet/>
      <dgm:spPr/>
      <dgm:t>
        <a:bodyPr/>
        <a:lstStyle/>
        <a:p>
          <a:r>
            <a:rPr lang="tr-TR"/>
            <a:t>Kesintili güç arz eden yenilenebilir enerjinin şebekeye daha fazla entegre edilmesini sağlamak,</a:t>
          </a:r>
          <a:endParaRPr lang="en-US"/>
        </a:p>
      </dgm:t>
    </dgm:pt>
    <dgm:pt modelId="{422301D8-E23F-4A0F-B7E4-FA0F810865F8}" type="parTrans" cxnId="{06667FD2-30BF-4321-8520-E739B7ECCDA1}">
      <dgm:prSet/>
      <dgm:spPr/>
      <dgm:t>
        <a:bodyPr/>
        <a:lstStyle/>
        <a:p>
          <a:endParaRPr lang="en-US"/>
        </a:p>
      </dgm:t>
    </dgm:pt>
    <dgm:pt modelId="{E50A6EBA-578B-4EB5-BEF8-81E6FDE41B0D}" type="sibTrans" cxnId="{06667FD2-30BF-4321-8520-E739B7ECCDA1}">
      <dgm:prSet/>
      <dgm:spPr/>
      <dgm:t>
        <a:bodyPr/>
        <a:lstStyle/>
        <a:p>
          <a:endParaRPr lang="en-US"/>
        </a:p>
      </dgm:t>
    </dgm:pt>
    <dgm:pt modelId="{920A4ADB-6DE3-48A2-864F-B1A4484FC809}">
      <dgm:prSet/>
      <dgm:spPr/>
      <dgm:t>
        <a:bodyPr/>
        <a:lstStyle/>
        <a:p>
          <a:r>
            <a:rPr lang="tr-TR"/>
            <a:t>Otomatik kendi kendini iyileştirme, Uzaktan kontrol, Arıza tahmini</a:t>
          </a:r>
          <a:endParaRPr lang="en-US"/>
        </a:p>
      </dgm:t>
    </dgm:pt>
    <dgm:pt modelId="{55F7FB15-504C-4C21-8D9D-B1DD4F909858}" type="parTrans" cxnId="{F44685EC-0B50-4FE5-9190-A32DB212E040}">
      <dgm:prSet/>
      <dgm:spPr/>
      <dgm:t>
        <a:bodyPr/>
        <a:lstStyle/>
        <a:p>
          <a:endParaRPr lang="en-US"/>
        </a:p>
      </dgm:t>
    </dgm:pt>
    <dgm:pt modelId="{E201DD91-4FA0-4C3D-94E9-124205F44E05}" type="sibTrans" cxnId="{F44685EC-0B50-4FE5-9190-A32DB212E040}">
      <dgm:prSet/>
      <dgm:spPr/>
      <dgm:t>
        <a:bodyPr/>
        <a:lstStyle/>
        <a:p>
          <a:endParaRPr lang="en-US"/>
        </a:p>
      </dgm:t>
    </dgm:pt>
    <dgm:pt modelId="{AC7DA023-2EB3-48F7-A64A-43765C484046}" type="pres">
      <dgm:prSet presAssocID="{6A751D7A-FF26-4525-BE4A-BE86F0FD5C9D}" presName="linear" presStyleCnt="0">
        <dgm:presLayoutVars>
          <dgm:animLvl val="lvl"/>
          <dgm:resizeHandles val="exact"/>
        </dgm:presLayoutVars>
      </dgm:prSet>
      <dgm:spPr/>
    </dgm:pt>
    <dgm:pt modelId="{D27C1464-9EC1-466B-92FF-B345B166CC60}" type="pres">
      <dgm:prSet presAssocID="{CF40D343-4425-4583-904B-C37BFB6FEFAB}" presName="parentText" presStyleLbl="node1" presStyleIdx="0" presStyleCnt="8">
        <dgm:presLayoutVars>
          <dgm:chMax val="0"/>
          <dgm:bulletEnabled val="1"/>
        </dgm:presLayoutVars>
      </dgm:prSet>
      <dgm:spPr/>
    </dgm:pt>
    <dgm:pt modelId="{99B06661-5C5D-4070-B05A-3AE15200A019}" type="pres">
      <dgm:prSet presAssocID="{6EB129D3-B6C1-48C5-9B21-D6BF26E4F02C}" presName="spacer" presStyleCnt="0"/>
      <dgm:spPr/>
    </dgm:pt>
    <dgm:pt modelId="{EB7BD840-6DAD-49BC-99FC-CA60C754B3FF}" type="pres">
      <dgm:prSet presAssocID="{86E8640F-4D4D-4D70-B16D-E6054C06C8EF}" presName="parentText" presStyleLbl="node1" presStyleIdx="1" presStyleCnt="8">
        <dgm:presLayoutVars>
          <dgm:chMax val="0"/>
          <dgm:bulletEnabled val="1"/>
        </dgm:presLayoutVars>
      </dgm:prSet>
      <dgm:spPr/>
    </dgm:pt>
    <dgm:pt modelId="{71CC0E4A-409A-457D-A181-D04496ACC9C8}" type="pres">
      <dgm:prSet presAssocID="{8457CFCB-164E-4C4F-B8BB-39E714A75BE7}" presName="spacer" presStyleCnt="0"/>
      <dgm:spPr/>
    </dgm:pt>
    <dgm:pt modelId="{26620372-A006-49EC-9744-1B21FF28E7FE}" type="pres">
      <dgm:prSet presAssocID="{062B3009-CB7B-417B-B8EB-45784866C73C}" presName="parentText" presStyleLbl="node1" presStyleIdx="2" presStyleCnt="8">
        <dgm:presLayoutVars>
          <dgm:chMax val="0"/>
          <dgm:bulletEnabled val="1"/>
        </dgm:presLayoutVars>
      </dgm:prSet>
      <dgm:spPr/>
    </dgm:pt>
    <dgm:pt modelId="{B08E3E3C-9062-4DAB-8A25-086FABF16F97}" type="pres">
      <dgm:prSet presAssocID="{A54CBBB4-8C65-4504-BDCB-D8FBA3236DED}" presName="spacer" presStyleCnt="0"/>
      <dgm:spPr/>
    </dgm:pt>
    <dgm:pt modelId="{66491F1D-1030-4184-B252-B67F759ADC7C}" type="pres">
      <dgm:prSet presAssocID="{7C67B9A1-DE4D-4070-B4F4-64C0B3A674F7}" presName="parentText" presStyleLbl="node1" presStyleIdx="3" presStyleCnt="8">
        <dgm:presLayoutVars>
          <dgm:chMax val="0"/>
          <dgm:bulletEnabled val="1"/>
        </dgm:presLayoutVars>
      </dgm:prSet>
      <dgm:spPr/>
    </dgm:pt>
    <dgm:pt modelId="{1B52D712-F553-4DFE-99F6-1EB9259D23F8}" type="pres">
      <dgm:prSet presAssocID="{5F7F86C2-9718-43CC-BAD1-28423EBB9508}" presName="spacer" presStyleCnt="0"/>
      <dgm:spPr/>
    </dgm:pt>
    <dgm:pt modelId="{6E8E47A4-BA75-4A47-94A8-B27357033EA1}" type="pres">
      <dgm:prSet presAssocID="{F461CBF8-6964-442E-BDF3-D74A51B3B91A}" presName="parentText" presStyleLbl="node1" presStyleIdx="4" presStyleCnt="8">
        <dgm:presLayoutVars>
          <dgm:chMax val="0"/>
          <dgm:bulletEnabled val="1"/>
        </dgm:presLayoutVars>
      </dgm:prSet>
      <dgm:spPr/>
    </dgm:pt>
    <dgm:pt modelId="{571596F8-A41D-4C2C-956B-998B30ED06AB}" type="pres">
      <dgm:prSet presAssocID="{A2926CD5-31D7-4479-BEC0-0823B88B2120}" presName="spacer" presStyleCnt="0"/>
      <dgm:spPr/>
    </dgm:pt>
    <dgm:pt modelId="{AD8CD299-51DC-404B-9CCA-83EF202029DA}" type="pres">
      <dgm:prSet presAssocID="{9A01F008-0E3F-43F6-BA5F-46B46816DC16}" presName="parentText" presStyleLbl="node1" presStyleIdx="5" presStyleCnt="8">
        <dgm:presLayoutVars>
          <dgm:chMax val="0"/>
          <dgm:bulletEnabled val="1"/>
        </dgm:presLayoutVars>
      </dgm:prSet>
      <dgm:spPr/>
    </dgm:pt>
    <dgm:pt modelId="{B30E2A3B-FFED-491C-9F16-6DA68EFE3F5F}" type="pres">
      <dgm:prSet presAssocID="{D9B3F286-DD69-49C0-80B0-E4C0F36F6BC4}" presName="spacer" presStyleCnt="0"/>
      <dgm:spPr/>
    </dgm:pt>
    <dgm:pt modelId="{5FE83836-3A3C-4C97-9A3D-5B1B080150DF}" type="pres">
      <dgm:prSet presAssocID="{683532B8-7646-485E-8584-678816362062}" presName="parentText" presStyleLbl="node1" presStyleIdx="6" presStyleCnt="8">
        <dgm:presLayoutVars>
          <dgm:chMax val="0"/>
          <dgm:bulletEnabled val="1"/>
        </dgm:presLayoutVars>
      </dgm:prSet>
      <dgm:spPr/>
    </dgm:pt>
    <dgm:pt modelId="{46EEDDF5-0167-480E-AFB7-630CABAA256B}" type="pres">
      <dgm:prSet presAssocID="{E50A6EBA-578B-4EB5-BEF8-81E6FDE41B0D}" presName="spacer" presStyleCnt="0"/>
      <dgm:spPr/>
    </dgm:pt>
    <dgm:pt modelId="{67897346-4F4D-4057-BC6B-63DECFF0DE4F}" type="pres">
      <dgm:prSet presAssocID="{920A4ADB-6DE3-48A2-864F-B1A4484FC809}" presName="parentText" presStyleLbl="node1" presStyleIdx="7" presStyleCnt="8">
        <dgm:presLayoutVars>
          <dgm:chMax val="0"/>
          <dgm:bulletEnabled val="1"/>
        </dgm:presLayoutVars>
      </dgm:prSet>
      <dgm:spPr/>
    </dgm:pt>
  </dgm:ptLst>
  <dgm:cxnLst>
    <dgm:cxn modelId="{272E0216-EA1D-4C62-8C7F-F02F0FB130EA}" type="presOf" srcId="{9A01F008-0E3F-43F6-BA5F-46B46816DC16}" destId="{AD8CD299-51DC-404B-9CCA-83EF202029DA}" srcOrd="0" destOrd="0" presId="urn:microsoft.com/office/officeart/2005/8/layout/vList2"/>
    <dgm:cxn modelId="{EA70F429-6396-48D4-BEC1-EC64338E28CF}" type="presOf" srcId="{F461CBF8-6964-442E-BDF3-D74A51B3B91A}" destId="{6E8E47A4-BA75-4A47-94A8-B27357033EA1}" srcOrd="0" destOrd="0" presId="urn:microsoft.com/office/officeart/2005/8/layout/vList2"/>
    <dgm:cxn modelId="{99F77B2A-A0AE-4A6C-A204-E680BE57A38C}" type="presOf" srcId="{062B3009-CB7B-417B-B8EB-45784866C73C}" destId="{26620372-A006-49EC-9744-1B21FF28E7FE}" srcOrd="0" destOrd="0" presId="urn:microsoft.com/office/officeart/2005/8/layout/vList2"/>
    <dgm:cxn modelId="{F6A3E22D-978D-4BBC-8F96-8823835892FC}" srcId="{6A751D7A-FF26-4525-BE4A-BE86F0FD5C9D}" destId="{9A01F008-0E3F-43F6-BA5F-46B46816DC16}" srcOrd="5" destOrd="0" parTransId="{48565C73-C4F5-4522-963C-D756CB881886}" sibTransId="{D9B3F286-DD69-49C0-80B0-E4C0F36F6BC4}"/>
    <dgm:cxn modelId="{F646632E-FD66-4ED8-9A3E-9E5C19F8355D}" type="presOf" srcId="{6A751D7A-FF26-4525-BE4A-BE86F0FD5C9D}" destId="{AC7DA023-2EB3-48F7-A64A-43765C484046}" srcOrd="0" destOrd="0" presId="urn:microsoft.com/office/officeart/2005/8/layout/vList2"/>
    <dgm:cxn modelId="{446DC37D-2B38-4B20-AF1D-F4F428C4B4A6}" srcId="{6A751D7A-FF26-4525-BE4A-BE86F0FD5C9D}" destId="{86E8640F-4D4D-4D70-B16D-E6054C06C8EF}" srcOrd="1" destOrd="0" parTransId="{9659CBB7-0AF8-4368-8912-2504A75DCE4E}" sibTransId="{8457CFCB-164E-4C4F-B8BB-39E714A75BE7}"/>
    <dgm:cxn modelId="{07E2E285-BF36-42B7-A51F-E05303522914}" type="presOf" srcId="{86E8640F-4D4D-4D70-B16D-E6054C06C8EF}" destId="{EB7BD840-6DAD-49BC-99FC-CA60C754B3FF}" srcOrd="0" destOrd="0" presId="urn:microsoft.com/office/officeart/2005/8/layout/vList2"/>
    <dgm:cxn modelId="{7CFD3BAB-9384-46C2-8BA6-E35B7B97049D}" type="presOf" srcId="{7C67B9A1-DE4D-4070-B4F4-64C0B3A674F7}" destId="{66491F1D-1030-4184-B252-B67F759ADC7C}" srcOrd="0" destOrd="0" presId="urn:microsoft.com/office/officeart/2005/8/layout/vList2"/>
    <dgm:cxn modelId="{AB4389C1-21AC-4FFC-B810-B5437B7AF8D9}" srcId="{6A751D7A-FF26-4525-BE4A-BE86F0FD5C9D}" destId="{CF40D343-4425-4583-904B-C37BFB6FEFAB}" srcOrd="0" destOrd="0" parTransId="{2DFB1D0E-21A2-4D51-A919-59B537386E2B}" sibTransId="{6EB129D3-B6C1-48C5-9B21-D6BF26E4F02C}"/>
    <dgm:cxn modelId="{91A731C7-9167-4AD2-AEF6-2079554175C1}" srcId="{6A751D7A-FF26-4525-BE4A-BE86F0FD5C9D}" destId="{062B3009-CB7B-417B-B8EB-45784866C73C}" srcOrd="2" destOrd="0" parTransId="{831CAEEF-DF62-4BEE-862A-27EAFB9F1D7B}" sibTransId="{A54CBBB4-8C65-4504-BDCB-D8FBA3236DED}"/>
    <dgm:cxn modelId="{E9A78FD0-91C6-403B-ADEF-6627CB1A1013}" srcId="{6A751D7A-FF26-4525-BE4A-BE86F0FD5C9D}" destId="{F461CBF8-6964-442E-BDF3-D74A51B3B91A}" srcOrd="4" destOrd="0" parTransId="{7D105E6A-8D79-48DF-A8AF-76950E3BEED0}" sibTransId="{A2926CD5-31D7-4479-BEC0-0823B88B2120}"/>
    <dgm:cxn modelId="{06667FD2-30BF-4321-8520-E739B7ECCDA1}" srcId="{6A751D7A-FF26-4525-BE4A-BE86F0FD5C9D}" destId="{683532B8-7646-485E-8584-678816362062}" srcOrd="6" destOrd="0" parTransId="{422301D8-E23F-4A0F-B7E4-FA0F810865F8}" sibTransId="{E50A6EBA-578B-4EB5-BEF8-81E6FDE41B0D}"/>
    <dgm:cxn modelId="{EC72EFDB-5129-48DC-809E-17AA439BA77F}" type="presOf" srcId="{683532B8-7646-485E-8584-678816362062}" destId="{5FE83836-3A3C-4C97-9A3D-5B1B080150DF}" srcOrd="0" destOrd="0" presId="urn:microsoft.com/office/officeart/2005/8/layout/vList2"/>
    <dgm:cxn modelId="{CD3AF2E2-D52D-49D9-8A0E-A886273B2BB4}" srcId="{6A751D7A-FF26-4525-BE4A-BE86F0FD5C9D}" destId="{7C67B9A1-DE4D-4070-B4F4-64C0B3A674F7}" srcOrd="3" destOrd="0" parTransId="{6E3F8A13-DAD4-4E25-A60B-1176473EE32C}" sibTransId="{5F7F86C2-9718-43CC-BAD1-28423EBB9508}"/>
    <dgm:cxn modelId="{F44685EC-0B50-4FE5-9190-A32DB212E040}" srcId="{6A751D7A-FF26-4525-BE4A-BE86F0FD5C9D}" destId="{920A4ADB-6DE3-48A2-864F-B1A4484FC809}" srcOrd="7" destOrd="0" parTransId="{55F7FB15-504C-4C21-8D9D-B1DD4F909858}" sibTransId="{E201DD91-4FA0-4C3D-94E9-124205F44E05}"/>
    <dgm:cxn modelId="{806E61EE-ADAE-4804-A987-CFEA10258A27}" type="presOf" srcId="{920A4ADB-6DE3-48A2-864F-B1A4484FC809}" destId="{67897346-4F4D-4057-BC6B-63DECFF0DE4F}" srcOrd="0" destOrd="0" presId="urn:microsoft.com/office/officeart/2005/8/layout/vList2"/>
    <dgm:cxn modelId="{274DF4F9-FBE2-43EC-8FD6-98404B3BCBE5}" type="presOf" srcId="{CF40D343-4425-4583-904B-C37BFB6FEFAB}" destId="{D27C1464-9EC1-466B-92FF-B345B166CC60}" srcOrd="0" destOrd="0" presId="urn:microsoft.com/office/officeart/2005/8/layout/vList2"/>
    <dgm:cxn modelId="{37F29FDA-D6C2-4033-B42E-E211C79E5B3C}" type="presParOf" srcId="{AC7DA023-2EB3-48F7-A64A-43765C484046}" destId="{D27C1464-9EC1-466B-92FF-B345B166CC60}" srcOrd="0" destOrd="0" presId="urn:microsoft.com/office/officeart/2005/8/layout/vList2"/>
    <dgm:cxn modelId="{CA74750D-9D23-405D-921E-93E76B262707}" type="presParOf" srcId="{AC7DA023-2EB3-48F7-A64A-43765C484046}" destId="{99B06661-5C5D-4070-B05A-3AE15200A019}" srcOrd="1" destOrd="0" presId="urn:microsoft.com/office/officeart/2005/8/layout/vList2"/>
    <dgm:cxn modelId="{9BAE5A02-5E89-4300-BBDD-03B4CA6573D0}" type="presParOf" srcId="{AC7DA023-2EB3-48F7-A64A-43765C484046}" destId="{EB7BD840-6DAD-49BC-99FC-CA60C754B3FF}" srcOrd="2" destOrd="0" presId="urn:microsoft.com/office/officeart/2005/8/layout/vList2"/>
    <dgm:cxn modelId="{1C54730C-CF38-4147-B1DC-2BC2CA3D91F4}" type="presParOf" srcId="{AC7DA023-2EB3-48F7-A64A-43765C484046}" destId="{71CC0E4A-409A-457D-A181-D04496ACC9C8}" srcOrd="3" destOrd="0" presId="urn:microsoft.com/office/officeart/2005/8/layout/vList2"/>
    <dgm:cxn modelId="{E3AF118F-6D0F-4EBF-BC58-65CE1CDFC0AC}" type="presParOf" srcId="{AC7DA023-2EB3-48F7-A64A-43765C484046}" destId="{26620372-A006-49EC-9744-1B21FF28E7FE}" srcOrd="4" destOrd="0" presId="urn:microsoft.com/office/officeart/2005/8/layout/vList2"/>
    <dgm:cxn modelId="{CCCD26DD-3367-42C5-9E08-DD468F8079A7}" type="presParOf" srcId="{AC7DA023-2EB3-48F7-A64A-43765C484046}" destId="{B08E3E3C-9062-4DAB-8A25-086FABF16F97}" srcOrd="5" destOrd="0" presId="urn:microsoft.com/office/officeart/2005/8/layout/vList2"/>
    <dgm:cxn modelId="{12CC96FD-5416-4CD7-8CC2-38950187B071}" type="presParOf" srcId="{AC7DA023-2EB3-48F7-A64A-43765C484046}" destId="{66491F1D-1030-4184-B252-B67F759ADC7C}" srcOrd="6" destOrd="0" presId="urn:microsoft.com/office/officeart/2005/8/layout/vList2"/>
    <dgm:cxn modelId="{E2A5D5D0-5DAB-465F-947D-D0D4C48EC7EA}" type="presParOf" srcId="{AC7DA023-2EB3-48F7-A64A-43765C484046}" destId="{1B52D712-F553-4DFE-99F6-1EB9259D23F8}" srcOrd="7" destOrd="0" presId="urn:microsoft.com/office/officeart/2005/8/layout/vList2"/>
    <dgm:cxn modelId="{ADF5FD7F-C532-4D55-B4B1-4AA87927C712}" type="presParOf" srcId="{AC7DA023-2EB3-48F7-A64A-43765C484046}" destId="{6E8E47A4-BA75-4A47-94A8-B27357033EA1}" srcOrd="8" destOrd="0" presId="urn:microsoft.com/office/officeart/2005/8/layout/vList2"/>
    <dgm:cxn modelId="{52A6A500-BA6E-4A9A-9DFD-027B268DF3F9}" type="presParOf" srcId="{AC7DA023-2EB3-48F7-A64A-43765C484046}" destId="{571596F8-A41D-4C2C-956B-998B30ED06AB}" srcOrd="9" destOrd="0" presId="urn:microsoft.com/office/officeart/2005/8/layout/vList2"/>
    <dgm:cxn modelId="{79E4BFBA-579D-4598-A4ED-5B5744B7F8A5}" type="presParOf" srcId="{AC7DA023-2EB3-48F7-A64A-43765C484046}" destId="{AD8CD299-51DC-404B-9CCA-83EF202029DA}" srcOrd="10" destOrd="0" presId="urn:microsoft.com/office/officeart/2005/8/layout/vList2"/>
    <dgm:cxn modelId="{0B1B99EB-DE11-4B71-B3D9-5DD9F0925CFE}" type="presParOf" srcId="{AC7DA023-2EB3-48F7-A64A-43765C484046}" destId="{B30E2A3B-FFED-491C-9F16-6DA68EFE3F5F}" srcOrd="11" destOrd="0" presId="urn:microsoft.com/office/officeart/2005/8/layout/vList2"/>
    <dgm:cxn modelId="{FF24B4FB-B7CE-4F44-9DDE-7ED9E6832105}" type="presParOf" srcId="{AC7DA023-2EB3-48F7-A64A-43765C484046}" destId="{5FE83836-3A3C-4C97-9A3D-5B1B080150DF}" srcOrd="12" destOrd="0" presId="urn:microsoft.com/office/officeart/2005/8/layout/vList2"/>
    <dgm:cxn modelId="{65D4F221-3C94-4C60-85D0-4D80E9D33652}" type="presParOf" srcId="{AC7DA023-2EB3-48F7-A64A-43765C484046}" destId="{46EEDDF5-0167-480E-AFB7-630CABAA256B}" srcOrd="13" destOrd="0" presId="urn:microsoft.com/office/officeart/2005/8/layout/vList2"/>
    <dgm:cxn modelId="{B4744F47-7007-4529-B69C-AB912CD62B2D}" type="presParOf" srcId="{AC7DA023-2EB3-48F7-A64A-43765C484046}" destId="{67897346-4F4D-4057-BC6B-63DECFF0DE4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C1464-9EC1-466B-92FF-B345B166CC60}">
      <dsp:nvSpPr>
        <dsp:cNvPr id="0" name=""/>
        <dsp:cNvSpPr/>
      </dsp:nvSpPr>
      <dsp:spPr>
        <a:xfrm>
          <a:off x="0" y="78610"/>
          <a:ext cx="6735443" cy="63560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dirty="0"/>
            <a:t>Şebeke güvenirliğini arttırmak,</a:t>
          </a:r>
          <a:endParaRPr lang="en-US" sz="1600" kern="1200" dirty="0"/>
        </a:p>
      </dsp:txBody>
      <dsp:txXfrm>
        <a:off x="31028" y="109638"/>
        <a:ext cx="6673387" cy="573546"/>
      </dsp:txXfrm>
    </dsp:sp>
    <dsp:sp modelId="{EB7BD840-6DAD-49BC-99FC-CA60C754B3FF}">
      <dsp:nvSpPr>
        <dsp:cNvPr id="0" name=""/>
        <dsp:cNvSpPr/>
      </dsp:nvSpPr>
      <dsp:spPr>
        <a:xfrm>
          <a:off x="0" y="760293"/>
          <a:ext cx="6735443" cy="635602"/>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dirty="0"/>
            <a:t>Sistemin daha verimli olmasını sağlamak,</a:t>
          </a:r>
          <a:endParaRPr lang="en-US" sz="1600" kern="1200" dirty="0"/>
        </a:p>
      </dsp:txBody>
      <dsp:txXfrm>
        <a:off x="31028" y="791321"/>
        <a:ext cx="6673387" cy="573546"/>
      </dsp:txXfrm>
    </dsp:sp>
    <dsp:sp modelId="{26620372-A006-49EC-9744-1B21FF28E7FE}">
      <dsp:nvSpPr>
        <dsp:cNvPr id="0" name=""/>
        <dsp:cNvSpPr/>
      </dsp:nvSpPr>
      <dsp:spPr>
        <a:xfrm>
          <a:off x="0" y="1441975"/>
          <a:ext cx="6735443" cy="635602"/>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dirty="0"/>
            <a:t>Elektrik fiyatlarının artmasını engellemek,</a:t>
          </a:r>
          <a:endParaRPr lang="en-US" sz="1600" kern="1200" dirty="0"/>
        </a:p>
      </dsp:txBody>
      <dsp:txXfrm>
        <a:off x="31028" y="1473003"/>
        <a:ext cx="6673387" cy="573546"/>
      </dsp:txXfrm>
    </dsp:sp>
    <dsp:sp modelId="{66491F1D-1030-4184-B252-B67F759ADC7C}">
      <dsp:nvSpPr>
        <dsp:cNvPr id="0" name=""/>
        <dsp:cNvSpPr/>
      </dsp:nvSpPr>
      <dsp:spPr>
        <a:xfrm>
          <a:off x="0" y="2123658"/>
          <a:ext cx="6735443" cy="635602"/>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a:t>Tüketicileri ekonomik enerji ile buluşturmak,</a:t>
          </a:r>
          <a:endParaRPr lang="en-US" sz="1600" kern="1200"/>
        </a:p>
      </dsp:txBody>
      <dsp:txXfrm>
        <a:off x="31028" y="2154686"/>
        <a:ext cx="6673387" cy="573546"/>
      </dsp:txXfrm>
    </dsp:sp>
    <dsp:sp modelId="{6E8E47A4-BA75-4A47-94A8-B27357033EA1}">
      <dsp:nvSpPr>
        <dsp:cNvPr id="0" name=""/>
        <dsp:cNvSpPr/>
      </dsp:nvSpPr>
      <dsp:spPr>
        <a:xfrm>
          <a:off x="0" y="2805341"/>
          <a:ext cx="6735443" cy="635602"/>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dirty="0"/>
            <a:t>Tüketicilere daha fazla bilgi ve tedarik seçeneği sunmak,</a:t>
          </a:r>
          <a:endParaRPr lang="en-US" sz="1600" kern="1200" dirty="0"/>
        </a:p>
      </dsp:txBody>
      <dsp:txXfrm>
        <a:off x="31028" y="2836369"/>
        <a:ext cx="6673387" cy="573546"/>
      </dsp:txXfrm>
    </dsp:sp>
    <dsp:sp modelId="{AD8CD299-51DC-404B-9CCA-83EF202029DA}">
      <dsp:nvSpPr>
        <dsp:cNvPr id="0" name=""/>
        <dsp:cNvSpPr/>
      </dsp:nvSpPr>
      <dsp:spPr>
        <a:xfrm>
          <a:off x="0" y="3487023"/>
          <a:ext cx="6735443" cy="635602"/>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dirty="0"/>
            <a:t>Geleneksel ve yenilenebilir enerji kaynaklarının birbiriyle uyum içerisinde şebekede var olmasını sağlamak,</a:t>
          </a:r>
          <a:endParaRPr lang="en-US" sz="1600" kern="1200" dirty="0"/>
        </a:p>
      </dsp:txBody>
      <dsp:txXfrm>
        <a:off x="31028" y="3518051"/>
        <a:ext cx="6673387" cy="573546"/>
      </dsp:txXfrm>
    </dsp:sp>
    <dsp:sp modelId="{5FE83836-3A3C-4C97-9A3D-5B1B080150DF}">
      <dsp:nvSpPr>
        <dsp:cNvPr id="0" name=""/>
        <dsp:cNvSpPr/>
      </dsp:nvSpPr>
      <dsp:spPr>
        <a:xfrm>
          <a:off x="0" y="4168706"/>
          <a:ext cx="6735443" cy="635602"/>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a:t>Kesintili güç arz eden yenilenebilir enerjinin şebekeye daha fazla entegre edilmesini sağlamak,</a:t>
          </a:r>
          <a:endParaRPr lang="en-US" sz="1600" kern="1200"/>
        </a:p>
      </dsp:txBody>
      <dsp:txXfrm>
        <a:off x="31028" y="4199734"/>
        <a:ext cx="6673387" cy="573546"/>
      </dsp:txXfrm>
    </dsp:sp>
    <dsp:sp modelId="{67897346-4F4D-4057-BC6B-63DECFF0DE4F}">
      <dsp:nvSpPr>
        <dsp:cNvPr id="0" name=""/>
        <dsp:cNvSpPr/>
      </dsp:nvSpPr>
      <dsp:spPr>
        <a:xfrm>
          <a:off x="0" y="4850388"/>
          <a:ext cx="6735443" cy="63560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kern="1200"/>
            <a:t>Otomatik kendi kendini iyileştirme, Uzaktan kontrol, Arıza tahmini</a:t>
          </a:r>
          <a:endParaRPr lang="en-US" sz="1600" kern="1200"/>
        </a:p>
      </dsp:txBody>
      <dsp:txXfrm>
        <a:off x="31028" y="4881416"/>
        <a:ext cx="6673387" cy="5735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A0C782D-3058-44FF-95AC-4B22C127EC9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FF528CC-B155-4E18-8BC8-436F1090CC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4996514-CBDB-4D7C-A4E4-F86D4C2A8EA2}"/>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D8B2C324-71D2-47A8-9BAF-AE47A9783A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AAE1C2-18E5-46E3-B197-C021FB9EE199}"/>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332317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9BD72D1-E2DC-4BAC-81B4-C056A38F84A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2ABE403-449A-4FD9-ACE4-471AF8E21A5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6DFFC7E-1939-4A06-BFC3-A05ADE8C1A23}"/>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0BFD04DA-9D64-4B10-BC23-33AA8B5D316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563509B-05A2-4283-8003-73D0809D6B65}"/>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78770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ABDBB95-859E-4118-8FB7-A85F59A3FCE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CE1FBEC-A878-4067-A1C5-FE0583118BB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3DA0F9-1729-42BB-BB15-ECE1BFE317B3}"/>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75D57C69-700E-4424-B923-1AF70AF5D7D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B9424A-B5B9-4E59-94FA-9E2B57B1D33F}"/>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310310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BBC2815-EE2A-428F-AF07-F07A73313E9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17A78F4-55CA-41F0-8A63-5B416859A22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CB68A97-CF35-45F0-97DF-3CEECBC3C1E3}"/>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03CB3888-9C6A-405E-89F3-37DBCB1B318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D7306C-E12A-401B-91F1-8A4AB387D869}"/>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208509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B6DF58C-E0E9-4AB3-A436-F3287BC66E2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213D4E2-5B43-4C4A-AED2-0D1239ADF0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B785BC9-E567-4ACE-83FF-2AE2E7FD54BB}"/>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36CCFF54-1206-4A86-ADB1-154428C82D7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9E86FF-57F3-4760-B132-13D65EA349DF}"/>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228955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449231-7629-404F-A9E2-72C119C53ED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A5BDB6E-45A1-4C36-9E16-F32D897A8F7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FB9DC7E-2B29-4E97-87D2-707FB1F3270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DF61B46-86F3-47EA-B756-7F24606DB7E3}"/>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6" name="Alt Bilgi Yer Tutucusu 5">
            <a:extLst>
              <a:ext uri="{FF2B5EF4-FFF2-40B4-BE49-F238E27FC236}">
                <a16:creationId xmlns:a16="http://schemas.microsoft.com/office/drawing/2014/main" id="{10E6A7CF-4FB5-4F56-B366-D0132EF6C5F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B8D476-70AD-4579-8F99-E83E877869F7}"/>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13962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74D2A78-3D96-4CC4-9D85-565AB7551F5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CB85AB1-4108-45E9-A313-FBC03C642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B3151B-D4EC-460D-BC2B-A3E3F69C3CC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7971362-6FE0-4320-92BE-5845A58AB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D6ECC47-CCAF-4C8B-9EFA-5AA8472A933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898EFEE-931A-4B43-9BC4-05F3BE9C25EE}"/>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8" name="Alt Bilgi Yer Tutucusu 7">
            <a:extLst>
              <a:ext uri="{FF2B5EF4-FFF2-40B4-BE49-F238E27FC236}">
                <a16:creationId xmlns:a16="http://schemas.microsoft.com/office/drawing/2014/main" id="{7B552325-E12D-434F-9981-236EB6BB42A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69A4F2D-1AB6-48C4-8CB7-35BF7FA2B610}"/>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78503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7642ADE-DE08-44C5-98AF-856F299709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0EB8A04-2C4E-4F92-A3AB-9436EE813186}"/>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4" name="Alt Bilgi Yer Tutucusu 3">
            <a:extLst>
              <a:ext uri="{FF2B5EF4-FFF2-40B4-BE49-F238E27FC236}">
                <a16:creationId xmlns:a16="http://schemas.microsoft.com/office/drawing/2014/main" id="{714BA075-2A1E-4D99-967C-9CF8BCCA887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2802EBA-5913-4D7F-A836-4BA69A2EE88B}"/>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97932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5B02914-4B2F-421D-AA6C-B28BCC814D58}"/>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3" name="Alt Bilgi Yer Tutucusu 2">
            <a:extLst>
              <a:ext uri="{FF2B5EF4-FFF2-40B4-BE49-F238E27FC236}">
                <a16:creationId xmlns:a16="http://schemas.microsoft.com/office/drawing/2014/main" id="{79C27F00-BD85-4743-8962-46456E7740D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5C456A4-A396-4DB1-9AE5-07305799B873}"/>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180960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EC9685-B846-473C-9289-158825E5EAF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96F8AC3A-14AE-4153-BD65-246844A47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C631192-5786-4E22-A665-8E26B52A5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1C6E1D6-86D9-4D24-837E-679E01E18675}"/>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6" name="Alt Bilgi Yer Tutucusu 5">
            <a:extLst>
              <a:ext uri="{FF2B5EF4-FFF2-40B4-BE49-F238E27FC236}">
                <a16:creationId xmlns:a16="http://schemas.microsoft.com/office/drawing/2014/main" id="{64EC2059-8D15-48E3-B895-F4E82890C91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A434F78-3533-4206-BCE3-30DDF2A13247}"/>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6974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BD11104-B13F-4FF1-A84E-1F1EF0F7F64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4C28178-A2F3-4273-9754-709868F93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47DEE37-A12E-4F83-9654-EFA6FBEA7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94FEFB6-257B-4ECE-B86A-FF995E9FABEE}"/>
              </a:ext>
            </a:extLst>
          </p:cNvPr>
          <p:cNvSpPr>
            <a:spLocks noGrp="1"/>
          </p:cNvSpPr>
          <p:nvPr>
            <p:ph type="dt" sz="half" idx="10"/>
          </p:nvPr>
        </p:nvSpPr>
        <p:spPr/>
        <p:txBody>
          <a:bodyPr/>
          <a:lstStyle/>
          <a:p>
            <a:fld id="{BF647092-246F-4F19-B528-4A2B906A90B0}" type="datetimeFigureOut">
              <a:rPr lang="tr-TR" smtClean="0"/>
              <a:t>3.11.2021</a:t>
            </a:fld>
            <a:endParaRPr lang="tr-TR"/>
          </a:p>
        </p:txBody>
      </p:sp>
      <p:sp>
        <p:nvSpPr>
          <p:cNvPr id="6" name="Alt Bilgi Yer Tutucusu 5">
            <a:extLst>
              <a:ext uri="{FF2B5EF4-FFF2-40B4-BE49-F238E27FC236}">
                <a16:creationId xmlns:a16="http://schemas.microsoft.com/office/drawing/2014/main" id="{48A8F870-D815-4F9E-92F6-B0D589C1B7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80F4B29-B717-4635-85C8-CE79A0CBEAAD}"/>
              </a:ext>
            </a:extLst>
          </p:cNvPr>
          <p:cNvSpPr>
            <a:spLocks noGrp="1"/>
          </p:cNvSpPr>
          <p:nvPr>
            <p:ph type="sldNum" sz="quarter" idx="12"/>
          </p:nvPr>
        </p:nvSpPr>
        <p:spPr/>
        <p:txBody>
          <a:bodyPr/>
          <a:lstStyle/>
          <a:p>
            <a:fld id="{CE3FA4E5-AAB6-43C1-87E4-8486580E6C1D}" type="slidenum">
              <a:rPr lang="tr-TR" smtClean="0"/>
              <a:t>‹#›</a:t>
            </a:fld>
            <a:endParaRPr lang="tr-TR"/>
          </a:p>
        </p:txBody>
      </p:sp>
    </p:spTree>
    <p:extLst>
      <p:ext uri="{BB962C8B-B14F-4D97-AF65-F5344CB8AC3E}">
        <p14:creationId xmlns:p14="http://schemas.microsoft.com/office/powerpoint/2010/main" val="114581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9B2C97C-BC89-438D-8A11-F24C9F60E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3E1CCE5-E039-45A7-99F9-8CFC3C3A89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55E6BF-95D9-4C6A-A1E9-78465E707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47092-246F-4F19-B528-4A2B906A90B0}" type="datetimeFigureOut">
              <a:rPr lang="tr-TR" smtClean="0"/>
              <a:t>3.11.2021</a:t>
            </a:fld>
            <a:endParaRPr lang="tr-TR"/>
          </a:p>
        </p:txBody>
      </p:sp>
      <p:sp>
        <p:nvSpPr>
          <p:cNvPr id="5" name="Alt Bilgi Yer Tutucusu 4">
            <a:extLst>
              <a:ext uri="{FF2B5EF4-FFF2-40B4-BE49-F238E27FC236}">
                <a16:creationId xmlns:a16="http://schemas.microsoft.com/office/drawing/2014/main" id="{9CA1BA85-AD67-4C01-A760-DB3010BE2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CCA9A98-06C8-4F19-85FE-E1F5E8F867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FA4E5-AAB6-43C1-87E4-8486580E6C1D}" type="slidenum">
              <a:rPr lang="tr-TR" smtClean="0"/>
              <a:t>‹#›</a:t>
            </a:fld>
            <a:endParaRPr lang="tr-TR"/>
          </a:p>
        </p:txBody>
      </p:sp>
    </p:spTree>
    <p:extLst>
      <p:ext uri="{BB962C8B-B14F-4D97-AF65-F5344CB8AC3E}">
        <p14:creationId xmlns:p14="http://schemas.microsoft.com/office/powerpoint/2010/main" val="914739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EİAŞ | Türkiye Elektrik İletim A.Ş. on Twitter: &amp;quot;İletim Sistemimiz Yük  Tevzi Müdürlüklerimiz ile 7/24 izlenmektedir. #TEİAŞ #Türkiye #İletim #tbt…  &amp;quot;">
            <a:extLst>
              <a:ext uri="{FF2B5EF4-FFF2-40B4-BE49-F238E27FC236}">
                <a16:creationId xmlns:a16="http://schemas.microsoft.com/office/drawing/2014/main" id="{36CD8D57-CE1F-45A7-8E9E-B62756CFB534}"/>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0725B1DE-5162-4B2B-A925-21C9896FFCE5}"/>
              </a:ext>
            </a:extLst>
          </p:cNvPr>
          <p:cNvSpPr>
            <a:spLocks noGrp="1"/>
          </p:cNvSpPr>
          <p:nvPr>
            <p:ph type="ctrTitle"/>
          </p:nvPr>
        </p:nvSpPr>
        <p:spPr>
          <a:xfrm>
            <a:off x="1524000" y="1122363"/>
            <a:ext cx="9144000" cy="3063240"/>
          </a:xfrm>
        </p:spPr>
        <p:txBody>
          <a:bodyPr>
            <a:normAutofit/>
          </a:bodyPr>
          <a:lstStyle/>
          <a:p>
            <a:r>
              <a:rPr lang="tr-TR" sz="6600">
                <a:solidFill>
                  <a:srgbClr val="FFFFFF"/>
                </a:solidFill>
              </a:rPr>
              <a:t>YÜK TEVZİ MERKEZİ</a:t>
            </a:r>
          </a:p>
        </p:txBody>
      </p:sp>
      <p:sp>
        <p:nvSpPr>
          <p:cNvPr id="102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7776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KILLI ŞEBEKELER">
            <a:extLst>
              <a:ext uri="{FF2B5EF4-FFF2-40B4-BE49-F238E27FC236}">
                <a16:creationId xmlns:a16="http://schemas.microsoft.com/office/drawing/2014/main" id="{3E7576C1-1415-4BE1-B631-3B793F9973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3614" y="643467"/>
            <a:ext cx="10364772"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58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45B8C08C-97CC-48D8-B428-6AA6A4AC1889}"/>
              </a:ext>
            </a:extLst>
          </p:cNvPr>
          <p:cNvSpPr>
            <a:spLocks noGrp="1"/>
          </p:cNvSpPr>
          <p:nvPr>
            <p:ph type="title"/>
          </p:nvPr>
        </p:nvSpPr>
        <p:spPr>
          <a:xfrm>
            <a:off x="971104" y="-125049"/>
            <a:ext cx="3589008" cy="5571066"/>
          </a:xfrm>
        </p:spPr>
        <p:txBody>
          <a:bodyPr>
            <a:normAutofit/>
          </a:bodyPr>
          <a:lstStyle/>
          <a:p>
            <a:r>
              <a:rPr lang="tr-TR" dirty="0">
                <a:solidFill>
                  <a:srgbClr val="FFFFFF"/>
                </a:solidFill>
              </a:rPr>
              <a:t>Akıllı Şebekenin Faydaları</a:t>
            </a:r>
          </a:p>
        </p:txBody>
      </p:sp>
      <p:sp>
        <p:nvSpPr>
          <p:cNvPr id="21" name="Rectangle: Rounded Corners 20">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İçerik Yer Tutucusu 2">
            <a:extLst>
              <a:ext uri="{FF2B5EF4-FFF2-40B4-BE49-F238E27FC236}">
                <a16:creationId xmlns:a16="http://schemas.microsoft.com/office/drawing/2014/main" id="{2D73FA1A-20CB-4B6D-B660-916CC90CC0F0}"/>
              </a:ext>
            </a:extLst>
          </p:cNvPr>
          <p:cNvGraphicFramePr>
            <a:graphicFrameLocks noGrp="1"/>
          </p:cNvGraphicFramePr>
          <p:nvPr>
            <p:ph idx="1"/>
            <p:extLst>
              <p:ext uri="{D42A27DB-BD31-4B8C-83A1-F6EECF244321}">
                <p14:modId xmlns:p14="http://schemas.microsoft.com/office/powerpoint/2010/main" val="1090720722"/>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72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Unvan 1">
            <a:extLst>
              <a:ext uri="{FF2B5EF4-FFF2-40B4-BE49-F238E27FC236}">
                <a16:creationId xmlns:a16="http://schemas.microsoft.com/office/drawing/2014/main" id="{CCFE1864-1CE4-4674-B2FC-94268AA8BA6C}"/>
              </a:ext>
            </a:extLst>
          </p:cNvPr>
          <p:cNvSpPr>
            <a:spLocks noGrp="1"/>
          </p:cNvSpPr>
          <p:nvPr>
            <p:ph type="title"/>
          </p:nvPr>
        </p:nvSpPr>
        <p:spPr>
          <a:xfrm>
            <a:off x="888631" y="4760132"/>
            <a:ext cx="3947420" cy="1777829"/>
          </a:xfrm>
        </p:spPr>
        <p:txBody>
          <a:bodyPr>
            <a:normAutofit/>
          </a:bodyPr>
          <a:lstStyle/>
          <a:p>
            <a:r>
              <a:rPr lang="tr-TR" sz="4000"/>
              <a:t>ELEKTRİK ŞEBEKELERİ</a:t>
            </a:r>
          </a:p>
        </p:txBody>
      </p:sp>
      <p:sp>
        <p:nvSpPr>
          <p:cNvPr id="32" name="Freeform: Shape 31">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id="{AF43C2CB-A0C5-4503-B166-D0E2C42ADA39}"/>
              </a:ext>
            </a:extLst>
          </p:cNvPr>
          <p:cNvPicPr>
            <a:picLocks noChangeAspect="1"/>
          </p:cNvPicPr>
          <p:nvPr/>
        </p:nvPicPr>
        <p:blipFill>
          <a:blip r:embed="rId2"/>
          <a:stretch>
            <a:fillRect/>
          </a:stretch>
        </p:blipFill>
        <p:spPr>
          <a:xfrm>
            <a:off x="643467" y="742419"/>
            <a:ext cx="10914060" cy="3028652"/>
          </a:xfrm>
          <a:prstGeom prst="rect">
            <a:avLst/>
          </a:prstGeom>
        </p:spPr>
      </p:pic>
      <p:sp>
        <p:nvSpPr>
          <p:cNvPr id="3" name="İçerik Yer Tutucusu 2">
            <a:extLst>
              <a:ext uri="{FF2B5EF4-FFF2-40B4-BE49-F238E27FC236}">
                <a16:creationId xmlns:a16="http://schemas.microsoft.com/office/drawing/2014/main" id="{EE0D7EC5-BFF0-4923-8A47-8AAB44425FA2}"/>
              </a:ext>
            </a:extLst>
          </p:cNvPr>
          <p:cNvSpPr>
            <a:spLocks noGrp="1"/>
          </p:cNvSpPr>
          <p:nvPr>
            <p:ph idx="1"/>
          </p:nvPr>
        </p:nvSpPr>
        <p:spPr>
          <a:xfrm>
            <a:off x="4872474" y="4767661"/>
            <a:ext cx="6615292" cy="1904989"/>
          </a:xfrm>
        </p:spPr>
        <p:txBody>
          <a:bodyPr anchor="ctr">
            <a:normAutofit/>
          </a:bodyPr>
          <a:lstStyle/>
          <a:p>
            <a:pPr marL="0" indent="0">
              <a:buNone/>
            </a:pPr>
            <a:r>
              <a:rPr lang="tr-TR" sz="1800" dirty="0"/>
              <a:t>Kullanıldıkları gerilimlere göre şebeke çeşitlerini 4 grupta incelenir:</a:t>
            </a:r>
          </a:p>
          <a:p>
            <a:pPr>
              <a:buFont typeface="Wingdings" panose="05000000000000000000" pitchFamily="2" charset="2"/>
              <a:buChar char="ü"/>
            </a:pPr>
            <a:r>
              <a:rPr lang="tr-TR" sz="1800" dirty="0"/>
              <a:t>Alçak gerilim şebekeleri (1-1000V arası)</a:t>
            </a:r>
          </a:p>
          <a:p>
            <a:pPr>
              <a:buFont typeface="Wingdings" panose="05000000000000000000" pitchFamily="2" charset="2"/>
              <a:buChar char="ü"/>
            </a:pPr>
            <a:r>
              <a:rPr lang="tr-TR" sz="1800" dirty="0"/>
              <a:t>Orta gerilim şebekeleri (1kV-35kV arası)</a:t>
            </a:r>
          </a:p>
          <a:p>
            <a:pPr>
              <a:buFont typeface="Wingdings" panose="05000000000000000000" pitchFamily="2" charset="2"/>
              <a:buChar char="ü"/>
            </a:pPr>
            <a:r>
              <a:rPr lang="tr-TR" sz="1800" dirty="0"/>
              <a:t>Yüksek gerilim şebekeleri (35kV-154kV arası)</a:t>
            </a:r>
          </a:p>
          <a:p>
            <a:pPr>
              <a:buFont typeface="Wingdings" panose="05000000000000000000" pitchFamily="2" charset="2"/>
              <a:buChar char="ü"/>
            </a:pPr>
            <a:r>
              <a:rPr lang="tr-TR" sz="1800" dirty="0"/>
              <a:t>Çok yüksek gerilim şebekeleri (154kV’dan fazla)</a:t>
            </a:r>
          </a:p>
        </p:txBody>
      </p:sp>
      <p:sp>
        <p:nvSpPr>
          <p:cNvPr id="10" name="Dikdörtgen 9">
            <a:extLst>
              <a:ext uri="{FF2B5EF4-FFF2-40B4-BE49-F238E27FC236}">
                <a16:creationId xmlns:a16="http://schemas.microsoft.com/office/drawing/2014/main" id="{722CAA73-538D-47E4-B31F-D8BB7E93B172}"/>
              </a:ext>
            </a:extLst>
          </p:cNvPr>
          <p:cNvSpPr/>
          <p:nvPr/>
        </p:nvSpPr>
        <p:spPr>
          <a:xfrm>
            <a:off x="670451" y="3789524"/>
            <a:ext cx="11817440" cy="590931"/>
          </a:xfrm>
          <a:prstGeom prst="rect">
            <a:avLst/>
          </a:prstGeom>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b="0" i="0" u="none" strike="noStrike" kern="0" cap="none" spc="0" normalizeH="0" baseline="0" noProof="0" dirty="0">
                <a:ln>
                  <a:noFill/>
                </a:ln>
                <a:solidFill>
                  <a:prstClr val="black"/>
                </a:solidFill>
                <a:effectLst/>
                <a:uLnTx/>
                <a:uFillTx/>
              </a:rPr>
              <a:t>NOT: Türkiye'de 380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154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ve 66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yüksek gerilim seviyeleri ile 6,3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15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ve 33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orta gerilim seviyeleri kullanılmaktadır. Fakat yüksek gerilimde 66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ve orta gerilimde 6,3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ve 15 </a:t>
            </a:r>
            <a:r>
              <a:rPr kumimoji="0" lang="tr-TR" b="0" i="0" u="none" strike="noStrike" kern="0" cap="none" spc="0" normalizeH="0" baseline="0" noProof="0" dirty="0" err="1">
                <a:ln>
                  <a:noFill/>
                </a:ln>
                <a:solidFill>
                  <a:prstClr val="black"/>
                </a:solidFill>
                <a:effectLst/>
                <a:uLnTx/>
                <a:uFillTx/>
              </a:rPr>
              <a:t>kV</a:t>
            </a:r>
            <a:r>
              <a:rPr kumimoji="0" lang="tr-TR" b="0" i="0" u="none" strike="noStrike" kern="0" cap="none" spc="0" normalizeH="0" baseline="0" noProof="0" dirty="0">
                <a:ln>
                  <a:noFill/>
                </a:ln>
                <a:solidFill>
                  <a:prstClr val="black"/>
                </a:solidFill>
                <a:effectLst/>
                <a:uLnTx/>
                <a:uFillTx/>
              </a:rPr>
              <a:t> seviyeleri artık kaldırılmaktadır.</a:t>
            </a:r>
          </a:p>
        </p:txBody>
      </p:sp>
    </p:spTree>
    <p:extLst>
      <p:ext uri="{BB962C8B-B14F-4D97-AF65-F5344CB8AC3E}">
        <p14:creationId xmlns:p14="http://schemas.microsoft.com/office/powerpoint/2010/main" val="263907132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A5286326-5FCB-4BD5-8E3E-39FB8A4655DE}"/>
              </a:ext>
            </a:extLst>
          </p:cNvPr>
          <p:cNvSpPr>
            <a:spLocks noGrp="1"/>
          </p:cNvSpPr>
          <p:nvPr>
            <p:ph type="title"/>
          </p:nvPr>
        </p:nvSpPr>
        <p:spPr>
          <a:xfrm>
            <a:off x="686834" y="1153572"/>
            <a:ext cx="3200400" cy="4461163"/>
          </a:xfrm>
        </p:spPr>
        <p:txBody>
          <a:bodyPr>
            <a:normAutofit/>
          </a:bodyPr>
          <a:lstStyle/>
          <a:p>
            <a:r>
              <a:rPr lang="tr-TR" b="1">
                <a:solidFill>
                  <a:srgbClr val="FFFFFF"/>
                </a:solidFill>
              </a:rPr>
              <a:t>Alçak Gerilim Şebekeleri</a:t>
            </a:r>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A40777A2-B03D-4624-911F-18EAF3BC0EBA}"/>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tr-TR" dirty="0"/>
              <a:t>Dağıtım trafolarından tüketicilere (abonelere) kadar olan elektrik hatlarından oluşur.</a:t>
            </a:r>
          </a:p>
          <a:p>
            <a:pPr>
              <a:buFont typeface="Wingdings" panose="05000000000000000000" pitchFamily="2" charset="2"/>
              <a:buChar char="ü"/>
            </a:pPr>
            <a:r>
              <a:rPr lang="tr-TR" dirty="0"/>
              <a:t>Alçak gerilimler yalıtımı ve korunması kolay olduğu için abonelere yakın kısımlarda kurulur.</a:t>
            </a:r>
          </a:p>
          <a:p>
            <a:pPr>
              <a:buFont typeface="Wingdings" panose="05000000000000000000" pitchFamily="2" charset="2"/>
              <a:buChar char="ü"/>
            </a:pPr>
            <a:r>
              <a:rPr lang="tr-TR" dirty="0"/>
              <a:t>Alçak gerilimle yapılan iletimlerde gerilim düşümü ve güç kaybı fazla olduğu için alçak gerilimler iletimden ziyade dağıtım şebekelerinde kullanılır.</a:t>
            </a:r>
          </a:p>
        </p:txBody>
      </p:sp>
    </p:spTree>
    <p:extLst>
      <p:ext uri="{BB962C8B-B14F-4D97-AF65-F5344CB8AC3E}">
        <p14:creationId xmlns:p14="http://schemas.microsoft.com/office/powerpoint/2010/main" val="213067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E18A7F79-E2B4-4AC7-8F7D-1A8BD126ADD7}"/>
              </a:ext>
            </a:extLst>
          </p:cNvPr>
          <p:cNvSpPr>
            <a:spLocks noGrp="1"/>
          </p:cNvSpPr>
          <p:nvPr>
            <p:ph type="title"/>
          </p:nvPr>
        </p:nvSpPr>
        <p:spPr>
          <a:xfrm>
            <a:off x="686834" y="1153572"/>
            <a:ext cx="3200400" cy="4461163"/>
          </a:xfrm>
        </p:spPr>
        <p:txBody>
          <a:bodyPr>
            <a:normAutofit/>
          </a:bodyPr>
          <a:lstStyle/>
          <a:p>
            <a:r>
              <a:rPr lang="tr-TR" b="1">
                <a:solidFill>
                  <a:srgbClr val="FFFFFF"/>
                </a:solidFill>
              </a:rPr>
              <a:t>Orta Gerilim Şebekeleri</a:t>
            </a:r>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0EA3147E-7A1E-4D9D-97DD-AADA47142AFB}"/>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nn-NO" sz="2400" dirty="0"/>
              <a:t>1000V(1kV) ile 35000V(35kV) gerilimler arasındaki şebekelerdir.</a:t>
            </a:r>
          </a:p>
          <a:p>
            <a:pPr>
              <a:buFont typeface="Wingdings" panose="05000000000000000000" pitchFamily="2" charset="2"/>
              <a:buChar char="ü"/>
            </a:pPr>
            <a:r>
              <a:rPr lang="tr-TR" sz="2400" dirty="0"/>
              <a:t>Yüksek ve çok yüksek gerilim şebekeleri ile alçak gerilim şebekelerinin birbirine bağlanması işleminde kullanılır.</a:t>
            </a:r>
          </a:p>
          <a:p>
            <a:pPr>
              <a:buFont typeface="Wingdings" panose="05000000000000000000" pitchFamily="2" charset="2"/>
              <a:buChar char="ü"/>
            </a:pPr>
            <a:r>
              <a:rPr lang="tr-TR" sz="2400" dirty="0"/>
              <a:t>Yüksek gerilimlerin direkt olarak abonelere verilmesi izolasyon ve güvenlik açışından uygun değildir. Bu sebeple yüksek gerilimler uygun değerlere indirilerek orta gerilim şebekelerine bağlanır.</a:t>
            </a:r>
          </a:p>
          <a:p>
            <a:pPr>
              <a:buFont typeface="Wingdings" panose="05000000000000000000" pitchFamily="2" charset="2"/>
              <a:buChar char="ü"/>
            </a:pPr>
            <a:r>
              <a:rPr lang="tr-TR" sz="2400" dirty="0"/>
              <a:t>Orta gerilim şebekeleri küçük şehirler ve sanayi bölgelerine elektrik enerjisinin taşınmasında kullanılır. Orta gerilimler şehirlerin girişindeki dağıtım trafolarına bağlanır. Buradan abonelere dağıtılır</a:t>
            </a:r>
          </a:p>
        </p:txBody>
      </p:sp>
    </p:spTree>
    <p:extLst>
      <p:ext uri="{BB962C8B-B14F-4D97-AF65-F5344CB8AC3E}">
        <p14:creationId xmlns:p14="http://schemas.microsoft.com/office/powerpoint/2010/main" val="179038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16E218FA-3EEB-49E3-9826-88012C7135C3}"/>
              </a:ext>
            </a:extLst>
          </p:cNvPr>
          <p:cNvSpPr>
            <a:spLocks noGrp="1"/>
          </p:cNvSpPr>
          <p:nvPr>
            <p:ph type="title"/>
          </p:nvPr>
        </p:nvSpPr>
        <p:spPr>
          <a:xfrm>
            <a:off x="686834" y="1153572"/>
            <a:ext cx="3200400" cy="4461163"/>
          </a:xfrm>
        </p:spPr>
        <p:txBody>
          <a:bodyPr>
            <a:normAutofit/>
          </a:bodyPr>
          <a:lstStyle/>
          <a:p>
            <a:r>
              <a:rPr lang="tr-TR" b="1">
                <a:solidFill>
                  <a:srgbClr val="FFFFFF"/>
                </a:solidFill>
              </a:rPr>
              <a:t>Yüksek Gerilim Şebekeleri</a:t>
            </a:r>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FAC2CFBC-19B2-4D1D-A841-3CDCFB347637}"/>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tr-TR" dirty="0"/>
              <a:t>35kV ile 154kV arasındaki gerilimi kullanan şebekelerdir.</a:t>
            </a:r>
          </a:p>
          <a:p>
            <a:pPr>
              <a:buFont typeface="Wingdings" panose="05000000000000000000" pitchFamily="2" charset="2"/>
              <a:buChar char="ü"/>
            </a:pPr>
            <a:r>
              <a:rPr lang="tr-TR" dirty="0"/>
              <a:t>Elektrik enerjisinin üretildiği santrallerden başlayan ve büyük şehirler ile bölgelerin başlangıcı arasında kullanılan şebekelerdir.</a:t>
            </a:r>
          </a:p>
          <a:p>
            <a:pPr>
              <a:buFont typeface="Wingdings" panose="05000000000000000000" pitchFamily="2" charset="2"/>
              <a:buChar char="ü"/>
            </a:pPr>
            <a:r>
              <a:rPr lang="tr-TR" dirty="0"/>
              <a:t>Yüksek gerilimde dağıtım yapılmaz. Yüksek gerilimler iletime en uygun gerilimlerdir.</a:t>
            </a:r>
          </a:p>
          <a:p>
            <a:pPr>
              <a:buFont typeface="Wingdings" panose="05000000000000000000" pitchFamily="2" charset="2"/>
              <a:buChar char="ü"/>
            </a:pPr>
            <a:r>
              <a:rPr lang="tr-TR" dirty="0"/>
              <a:t>Çok uzak mesafelere enerji iletiminde alçak gerilimlerde güç kaybı çok olurken yüksek gerilimlerde güç kaybı az olduğu için yüksek gerilimler çoğunlukla iletim şebekelerinde kullanılır.</a:t>
            </a:r>
          </a:p>
        </p:txBody>
      </p:sp>
    </p:spTree>
    <p:extLst>
      <p:ext uri="{BB962C8B-B14F-4D97-AF65-F5344CB8AC3E}">
        <p14:creationId xmlns:p14="http://schemas.microsoft.com/office/powerpoint/2010/main" val="436629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EAF1684-C2C3-4CBC-8709-C70BF009D9A3}"/>
              </a:ext>
            </a:extLst>
          </p:cNvPr>
          <p:cNvSpPr>
            <a:spLocks noGrp="1"/>
          </p:cNvSpPr>
          <p:nvPr>
            <p:ph type="title"/>
          </p:nvPr>
        </p:nvSpPr>
        <p:spPr>
          <a:xfrm>
            <a:off x="686834" y="1153572"/>
            <a:ext cx="3200400" cy="4461163"/>
          </a:xfrm>
        </p:spPr>
        <p:txBody>
          <a:bodyPr>
            <a:normAutofit/>
          </a:bodyPr>
          <a:lstStyle/>
          <a:p>
            <a:r>
              <a:rPr lang="tr-TR" b="1">
                <a:solidFill>
                  <a:srgbClr val="FFFFFF"/>
                </a:solidFill>
              </a:rPr>
              <a:t>Çok Yüksek Gerilim Şebekeleri</a:t>
            </a:r>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B0E2992D-3F2B-442E-84E6-AF8B61BEEC1C}"/>
              </a:ext>
            </a:extLst>
          </p:cNvPr>
          <p:cNvSpPr>
            <a:spLocks noGrp="1"/>
          </p:cNvSpPr>
          <p:nvPr>
            <p:ph idx="1"/>
          </p:nvPr>
        </p:nvSpPr>
        <p:spPr>
          <a:xfrm>
            <a:off x="4447308" y="591344"/>
            <a:ext cx="6906491" cy="5585619"/>
          </a:xfrm>
        </p:spPr>
        <p:txBody>
          <a:bodyPr anchor="ctr">
            <a:normAutofit lnSpcReduction="10000"/>
          </a:bodyPr>
          <a:lstStyle/>
          <a:p>
            <a:pPr>
              <a:buFont typeface="Wingdings" panose="05000000000000000000" pitchFamily="2" charset="2"/>
              <a:buChar char="ü"/>
            </a:pPr>
            <a:r>
              <a:rPr lang="tr-TR" dirty="0"/>
              <a:t>154kV 'un üstündeki gerilimi kullanan şebekelerdir.</a:t>
            </a:r>
          </a:p>
          <a:p>
            <a:pPr>
              <a:buFont typeface="Wingdings" panose="05000000000000000000" pitchFamily="2" charset="2"/>
              <a:buChar char="ü"/>
            </a:pPr>
            <a:r>
              <a:rPr lang="tr-TR" dirty="0"/>
              <a:t>Türkiye'de çok yüksek gerilim olarak 380kV kullanılmaktadır.</a:t>
            </a:r>
          </a:p>
          <a:p>
            <a:pPr>
              <a:buFont typeface="Wingdings" panose="05000000000000000000" pitchFamily="2" charset="2"/>
              <a:buChar char="ü"/>
            </a:pPr>
            <a:r>
              <a:rPr lang="tr-TR" dirty="0"/>
              <a:t>Bazı ülkelerde 500 ve 750kV 'a kadar gerilimler kullanılmaktadır.</a:t>
            </a:r>
          </a:p>
          <a:p>
            <a:pPr>
              <a:buFont typeface="Wingdings" panose="05000000000000000000" pitchFamily="2" charset="2"/>
              <a:buChar char="ü"/>
            </a:pPr>
            <a:r>
              <a:rPr lang="tr-TR" dirty="0"/>
              <a:t>Şehirlerarası ve santraller arası bağlantı için çok yüksek gerilim şebekeleri tesis edilir.</a:t>
            </a:r>
          </a:p>
          <a:p>
            <a:pPr>
              <a:buFont typeface="Wingdings" panose="05000000000000000000" pitchFamily="2" charset="2"/>
              <a:buChar char="ü"/>
            </a:pPr>
            <a:r>
              <a:rPr lang="tr-TR" b="1" i="1" dirty="0"/>
              <a:t>Ülkemizde İletim Hatları 380kV ve 154kV’la standartlaşırken, Dağıtım Hatları da 33kV’la standartlaştırılmıştır. Bundan böyle 33kV’ un dışında dağıtım hattı yapılmamaktadır.</a:t>
            </a:r>
          </a:p>
        </p:txBody>
      </p:sp>
    </p:spTree>
    <p:extLst>
      <p:ext uri="{BB962C8B-B14F-4D97-AF65-F5344CB8AC3E}">
        <p14:creationId xmlns:p14="http://schemas.microsoft.com/office/powerpoint/2010/main" val="4202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Unvan 1">
            <a:extLst>
              <a:ext uri="{FF2B5EF4-FFF2-40B4-BE49-F238E27FC236}">
                <a16:creationId xmlns:a16="http://schemas.microsoft.com/office/drawing/2014/main" id="{9C1D7843-904C-47FC-86B1-F64F98A380E9}"/>
              </a:ext>
            </a:extLst>
          </p:cNvPr>
          <p:cNvSpPr>
            <a:spLocks noGrp="1"/>
          </p:cNvSpPr>
          <p:nvPr>
            <p:ph type="title"/>
          </p:nvPr>
        </p:nvSpPr>
        <p:spPr>
          <a:xfrm>
            <a:off x="888630" y="4563895"/>
            <a:ext cx="5109005" cy="1777829"/>
          </a:xfrm>
        </p:spPr>
        <p:txBody>
          <a:bodyPr>
            <a:normAutofit/>
          </a:bodyPr>
          <a:lstStyle/>
          <a:p>
            <a:pPr algn="r"/>
            <a:r>
              <a:rPr lang="tr-TR" sz="4000" dirty="0"/>
              <a:t>Yük Tevzi Merkezi</a:t>
            </a:r>
          </a:p>
        </p:txBody>
      </p:sp>
      <p:pic>
        <p:nvPicPr>
          <p:cNvPr id="4" name="Resim 3">
            <a:extLst>
              <a:ext uri="{FF2B5EF4-FFF2-40B4-BE49-F238E27FC236}">
                <a16:creationId xmlns:a16="http://schemas.microsoft.com/office/drawing/2014/main" id="{D59B52F4-36C3-4F85-9DDF-58FE836F06AF}"/>
              </a:ext>
            </a:extLst>
          </p:cNvPr>
          <p:cNvPicPr>
            <a:picLocks noChangeAspect="1"/>
          </p:cNvPicPr>
          <p:nvPr/>
        </p:nvPicPr>
        <p:blipFill rotWithShape="1">
          <a:blip r:embed="rId2"/>
          <a:srcRect l="5316" r="16349" b="-2"/>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Resim 4">
            <a:extLst>
              <a:ext uri="{FF2B5EF4-FFF2-40B4-BE49-F238E27FC236}">
                <a16:creationId xmlns:a16="http://schemas.microsoft.com/office/drawing/2014/main" id="{164783D1-20B6-4F84-9463-FFFE4213C0C6}"/>
              </a:ext>
            </a:extLst>
          </p:cNvPr>
          <p:cNvPicPr>
            <a:picLocks noChangeAspect="1"/>
          </p:cNvPicPr>
          <p:nvPr/>
        </p:nvPicPr>
        <p:blipFill rotWithShape="1">
          <a:blip r:embed="rId3"/>
          <a:srcRect t="4702"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İçerik Yer Tutucusu 2">
            <a:extLst>
              <a:ext uri="{FF2B5EF4-FFF2-40B4-BE49-F238E27FC236}">
                <a16:creationId xmlns:a16="http://schemas.microsoft.com/office/drawing/2014/main" id="{A81E6211-391F-4A3D-B798-E0F7FEA514C9}"/>
              </a:ext>
            </a:extLst>
          </p:cNvPr>
          <p:cNvSpPr>
            <a:spLocks noGrp="1"/>
          </p:cNvSpPr>
          <p:nvPr>
            <p:ph idx="1"/>
          </p:nvPr>
        </p:nvSpPr>
        <p:spPr>
          <a:xfrm>
            <a:off x="6191776" y="4571423"/>
            <a:ext cx="5208544" cy="1770300"/>
          </a:xfrm>
        </p:spPr>
        <p:txBody>
          <a:bodyPr anchor="ctr">
            <a:normAutofit/>
          </a:bodyPr>
          <a:lstStyle/>
          <a:p>
            <a:pPr>
              <a:buFont typeface="Wingdings" panose="05000000000000000000" pitchFamily="2" charset="2"/>
              <a:buChar char="ü"/>
            </a:pPr>
            <a:r>
              <a:rPr lang="tr-TR" sz="2000" dirty="0"/>
              <a:t>Yük Tevzi Merkezi TEİAŞ’a bağlı bir kurumdur.</a:t>
            </a:r>
          </a:p>
          <a:p>
            <a:pPr>
              <a:buFont typeface="Wingdings" panose="05000000000000000000" pitchFamily="2" charset="2"/>
              <a:buChar char="ü"/>
            </a:pPr>
            <a:r>
              <a:rPr lang="tr-TR" sz="2000" dirty="0"/>
              <a:t>TEİAŞ yani ‘</a:t>
            </a:r>
            <a:r>
              <a:rPr lang="tr-TR" sz="2000" b="1" dirty="0"/>
              <a:t>Türkiye Elektrik İletim Anonim Şirketi</a:t>
            </a:r>
            <a:r>
              <a:rPr lang="tr-TR" sz="2000" dirty="0"/>
              <a:t>’, elektrik santrallerinde üretilen enerji yüksek gerilim hatlarıyla şehirlerdeki trafo merkezlerine iletilmesiyle ilgilenir. </a:t>
            </a:r>
          </a:p>
        </p:txBody>
      </p:sp>
    </p:spTree>
    <p:extLst>
      <p:ext uri="{BB962C8B-B14F-4D97-AF65-F5344CB8AC3E}">
        <p14:creationId xmlns:p14="http://schemas.microsoft.com/office/powerpoint/2010/main" val="39379305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Unvan 1">
            <a:extLst>
              <a:ext uri="{FF2B5EF4-FFF2-40B4-BE49-F238E27FC236}">
                <a16:creationId xmlns:a16="http://schemas.microsoft.com/office/drawing/2014/main" id="{CE98934F-020C-4AFD-80FE-F679D04C955F}"/>
              </a:ext>
            </a:extLst>
          </p:cNvPr>
          <p:cNvSpPr>
            <a:spLocks noGrp="1"/>
          </p:cNvSpPr>
          <p:nvPr>
            <p:ph type="title"/>
          </p:nvPr>
        </p:nvSpPr>
        <p:spPr>
          <a:xfrm>
            <a:off x="838201" y="3998018"/>
            <a:ext cx="3981854" cy="2216513"/>
          </a:xfrm>
        </p:spPr>
        <p:txBody>
          <a:bodyPr>
            <a:normAutofit/>
          </a:bodyPr>
          <a:lstStyle/>
          <a:p>
            <a:r>
              <a:rPr lang="tr-TR"/>
              <a:t>İletim Şebekeleri</a:t>
            </a:r>
            <a:endParaRPr lang="tr-TR" dirty="0"/>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8111DD1A-DFF7-471C-BC1E-E5683AB5C1F7}"/>
              </a:ext>
            </a:extLst>
          </p:cNvPr>
          <p:cNvPicPr>
            <a:picLocks noChangeAspect="1"/>
          </p:cNvPicPr>
          <p:nvPr/>
        </p:nvPicPr>
        <p:blipFill>
          <a:blip r:embed="rId2"/>
          <a:stretch>
            <a:fillRect/>
          </a:stretch>
        </p:blipFill>
        <p:spPr>
          <a:xfrm>
            <a:off x="1353662" y="10404"/>
            <a:ext cx="9209770" cy="4305569"/>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İçerik Yer Tutucusu 2">
            <a:extLst>
              <a:ext uri="{FF2B5EF4-FFF2-40B4-BE49-F238E27FC236}">
                <a16:creationId xmlns:a16="http://schemas.microsoft.com/office/drawing/2014/main" id="{A49453CF-29BE-4208-988B-2024D56CBAF5}"/>
              </a:ext>
            </a:extLst>
          </p:cNvPr>
          <p:cNvSpPr>
            <a:spLocks noGrp="1"/>
          </p:cNvSpPr>
          <p:nvPr>
            <p:ph idx="1"/>
          </p:nvPr>
        </p:nvSpPr>
        <p:spPr>
          <a:xfrm>
            <a:off x="4970833" y="4156996"/>
            <a:ext cx="6382966" cy="2216512"/>
          </a:xfrm>
        </p:spPr>
        <p:txBody>
          <a:bodyPr>
            <a:normAutofit fontScale="92500" lnSpcReduction="10000"/>
          </a:bodyPr>
          <a:lstStyle/>
          <a:p>
            <a:r>
              <a:rPr lang="tr-TR" sz="1800" dirty="0"/>
              <a:t>TEİAŞ bu sorumluluğu yük tevzi merkezi ile birlikte yapar. Yük tevzi  Merkezi, Türkiye’de yüksek gerilim elektrik iletim şebekesinin yük akışlarını kontrol eden, şebeke frekansını yöneten merkezdir.</a:t>
            </a:r>
          </a:p>
          <a:p>
            <a:r>
              <a:rPr lang="tr-TR" sz="1800" dirty="0"/>
              <a:t>Uluslararası kurulan enerji alışverişi de yük tevzi merkezleri tarafından kontrol edilmektedir.</a:t>
            </a:r>
          </a:p>
          <a:p>
            <a:r>
              <a:rPr lang="tr-TR" sz="1800" dirty="0"/>
              <a:t>Türkiye enterkonnekte sistemiyle Bulgaristan, Yunanistan, Gürcistan, Suriye, İran, Azerbaycan, Irak, Suriye, Ermenistan ülkelerinin sistemi birbiriyle bağlantı içerisinde olup enerji alışverişi sürekli yapılmaktadır.</a:t>
            </a:r>
          </a:p>
          <a:p>
            <a:endParaRPr lang="tr-TR" sz="1500" dirty="0"/>
          </a:p>
          <a:p>
            <a:endParaRPr lang="tr-TR" sz="1500" dirty="0"/>
          </a:p>
        </p:txBody>
      </p:sp>
    </p:spTree>
    <p:extLst>
      <p:ext uri="{BB962C8B-B14F-4D97-AF65-F5344CB8AC3E}">
        <p14:creationId xmlns:p14="http://schemas.microsoft.com/office/powerpoint/2010/main" val="3504342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zerenergy Ulusal Yük Tevzi Merkezi - YEO Teknoloji Enerji ve Endüstri A.Ş.">
            <a:extLst>
              <a:ext uri="{FF2B5EF4-FFF2-40B4-BE49-F238E27FC236}">
                <a16:creationId xmlns:a16="http://schemas.microsoft.com/office/drawing/2014/main" id="{CC985096-7A5D-446B-9459-40CE6981C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38"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FBBC93A-B128-425C-A7A9-6D340CEF321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Elektrik Enerjisinin Abonelere Ulaştırılması</a:t>
            </a:r>
          </a:p>
        </p:txBody>
      </p:sp>
      <p:pic>
        <p:nvPicPr>
          <p:cNvPr id="4" name="Resim 3">
            <a:extLst>
              <a:ext uri="{FF2B5EF4-FFF2-40B4-BE49-F238E27FC236}">
                <a16:creationId xmlns:a16="http://schemas.microsoft.com/office/drawing/2014/main" id="{7CB6C08E-5F2A-4849-A6AE-BFF4CE7F8D95}"/>
              </a:ext>
            </a:extLst>
          </p:cNvPr>
          <p:cNvPicPr>
            <a:picLocks noChangeAspect="1"/>
          </p:cNvPicPr>
          <p:nvPr/>
        </p:nvPicPr>
        <p:blipFill rotWithShape="1">
          <a:blip r:embed="rId2"/>
          <a:srcRect l="19172" t="3282" r="15581" b="12409"/>
          <a:stretch/>
        </p:blipFill>
        <p:spPr>
          <a:xfrm>
            <a:off x="4216526" y="179363"/>
            <a:ext cx="7954887" cy="6499274"/>
          </a:xfrm>
          <a:prstGeom prst="rect">
            <a:avLst/>
          </a:prstGeom>
        </p:spPr>
      </p:pic>
    </p:spTree>
    <p:extLst>
      <p:ext uri="{BB962C8B-B14F-4D97-AF65-F5344CB8AC3E}">
        <p14:creationId xmlns:p14="http://schemas.microsoft.com/office/powerpoint/2010/main" val="1971333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DBB67B55-70B7-4552-9B71-9010B7E5DEF9}"/>
              </a:ext>
            </a:extLst>
          </p:cNvPr>
          <p:cNvSpPr>
            <a:spLocks noGrp="1"/>
          </p:cNvSpPr>
          <p:nvPr>
            <p:ph type="title"/>
          </p:nvPr>
        </p:nvSpPr>
        <p:spPr>
          <a:xfrm>
            <a:off x="686834" y="1153572"/>
            <a:ext cx="3200400" cy="4461163"/>
          </a:xfrm>
        </p:spPr>
        <p:txBody>
          <a:bodyPr>
            <a:normAutofit/>
          </a:bodyPr>
          <a:lstStyle/>
          <a:p>
            <a:r>
              <a:rPr lang="tr-TR" sz="4100">
                <a:solidFill>
                  <a:srgbClr val="FFFFFF"/>
                </a:solidFill>
              </a:rPr>
              <a:t>Yük Tevzi Merkezlerinin Özellikleri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F2E866D4-4E54-4CD9-82A8-5E4B76A7DE5E}"/>
              </a:ext>
            </a:extLst>
          </p:cNvPr>
          <p:cNvSpPr>
            <a:spLocks noGrp="1"/>
          </p:cNvSpPr>
          <p:nvPr>
            <p:ph idx="1"/>
          </p:nvPr>
        </p:nvSpPr>
        <p:spPr>
          <a:xfrm>
            <a:off x="4447308" y="591344"/>
            <a:ext cx="6906491" cy="5585619"/>
          </a:xfrm>
        </p:spPr>
        <p:txBody>
          <a:bodyPr anchor="ctr">
            <a:normAutofit/>
          </a:bodyPr>
          <a:lstStyle/>
          <a:p>
            <a:r>
              <a:rPr lang="tr-TR" sz="2400" dirty="0"/>
              <a:t>Yük Tevzi Merkezi (YTM) </a:t>
            </a:r>
            <a:r>
              <a:rPr lang="tr-TR" sz="2400" dirty="0" err="1"/>
              <a:t>scada</a:t>
            </a:r>
            <a:r>
              <a:rPr lang="tr-TR" sz="2400" dirty="0"/>
              <a:t> sistemiyle anlık ölçüm (10 milisaniye) yapılabilmektedir.</a:t>
            </a:r>
          </a:p>
          <a:p>
            <a:r>
              <a:rPr lang="tr-TR" sz="2400" dirty="0"/>
              <a:t>Analog ölçümler 10 saniyede bir yapılırken, Türkiye’deki tüm sistemin senkronizasyonuyla bilgi güncellenmesi 15 dakikada bir yapılmaktadır.</a:t>
            </a:r>
          </a:p>
          <a:p>
            <a:r>
              <a:rPr lang="tr-TR" sz="2400" dirty="0"/>
              <a:t>Gücü 100MW altında olan bir üretim tesisi için dakikada şebekeye verilen enerji miktarı şebeke kapasitesinin %5 inin altında olamaz.</a:t>
            </a:r>
          </a:p>
          <a:p>
            <a:r>
              <a:rPr lang="tr-TR" sz="2400" dirty="0"/>
              <a:t>Ancak GES ya da </a:t>
            </a:r>
            <a:r>
              <a:rPr lang="tr-TR" sz="2400" dirty="0" err="1"/>
              <a:t>RES’te</a:t>
            </a:r>
            <a:r>
              <a:rPr lang="tr-TR" sz="2400" dirty="0"/>
              <a:t> sürekli meydana gelen enerji dalgalanmalarından dolayı için yıllık, aylık, günlük ve saatlik iletişime girilmekte ve tahminler ve raporlar yük tevzi merkezine iletilmektedir.</a:t>
            </a:r>
          </a:p>
          <a:p>
            <a:r>
              <a:rPr lang="tr-TR" sz="2400" dirty="0"/>
              <a:t>Bu yüzden Yük Tevzi Merkezi ile 1MW üstü üretim yapan her işletim yeri yük tevzi merkezi ile sürekli iletişim halinde olmak zorundadır.</a:t>
            </a:r>
          </a:p>
        </p:txBody>
      </p:sp>
    </p:spTree>
    <p:extLst>
      <p:ext uri="{BB962C8B-B14F-4D97-AF65-F5344CB8AC3E}">
        <p14:creationId xmlns:p14="http://schemas.microsoft.com/office/powerpoint/2010/main" val="980995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AD45A77-90D4-408D-A7D8-E662596F4815}"/>
              </a:ext>
            </a:extLst>
          </p:cNvPr>
          <p:cNvSpPr>
            <a:spLocks noGrp="1"/>
          </p:cNvSpPr>
          <p:nvPr>
            <p:ph type="title"/>
          </p:nvPr>
        </p:nvSpPr>
        <p:spPr>
          <a:xfrm>
            <a:off x="686834" y="1153572"/>
            <a:ext cx="3200400" cy="4461163"/>
          </a:xfrm>
        </p:spPr>
        <p:txBody>
          <a:bodyPr>
            <a:normAutofit/>
          </a:bodyPr>
          <a:lstStyle/>
          <a:p>
            <a:r>
              <a:rPr lang="tr-TR" sz="4100">
                <a:solidFill>
                  <a:srgbClr val="FFFFFF"/>
                </a:solidFill>
              </a:rPr>
              <a:t>Yük Tevzi Merkezlerinin Özellikleri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51084F04-E03A-47ED-A49B-05EED29B18BE}"/>
              </a:ext>
            </a:extLst>
          </p:cNvPr>
          <p:cNvSpPr>
            <a:spLocks noGrp="1"/>
          </p:cNvSpPr>
          <p:nvPr>
            <p:ph idx="1"/>
          </p:nvPr>
        </p:nvSpPr>
        <p:spPr>
          <a:xfrm>
            <a:off x="4447308" y="591344"/>
            <a:ext cx="6906491" cy="5585619"/>
          </a:xfrm>
        </p:spPr>
        <p:txBody>
          <a:bodyPr anchor="ctr">
            <a:normAutofit/>
          </a:bodyPr>
          <a:lstStyle/>
          <a:p>
            <a:r>
              <a:rPr lang="tr-TR" dirty="0"/>
              <a:t>Günlük üretilecek miktar Yük Tevzi Merkezine belirtildikten sonra, iletim hattına belirtilen miktardan az elektrik verildiği takdirde işletmeye ödenen kW başına düşen ödeme düşmektedir bundan dolayı işletme zarara girmektedir. </a:t>
            </a:r>
          </a:p>
          <a:p>
            <a:r>
              <a:rPr lang="tr-TR" dirty="0"/>
              <a:t>Sistemde herhangi bir arıza olduğu takdirde bu durum yük tevzi merkezine direk iletilir. Ve problemin derhal çözülmesi için </a:t>
            </a:r>
            <a:r>
              <a:rPr lang="tr-TR"/>
              <a:t>sisteme müdahale edilir.</a:t>
            </a:r>
          </a:p>
        </p:txBody>
      </p:sp>
    </p:spTree>
    <p:extLst>
      <p:ext uri="{BB962C8B-B14F-4D97-AF65-F5344CB8AC3E}">
        <p14:creationId xmlns:p14="http://schemas.microsoft.com/office/powerpoint/2010/main" val="193224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4D8F4762-9C81-4D68-82E8-46B2034EE9F9}"/>
              </a:ext>
            </a:extLst>
          </p:cNvPr>
          <p:cNvPicPr>
            <a:picLocks noChangeAspect="1"/>
          </p:cNvPicPr>
          <p:nvPr/>
        </p:nvPicPr>
        <p:blipFill>
          <a:blip r:embed="rId2"/>
          <a:stretch>
            <a:fillRect/>
          </a:stretch>
        </p:blipFill>
        <p:spPr>
          <a:xfrm>
            <a:off x="643467" y="1157111"/>
            <a:ext cx="10905066" cy="4543777"/>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1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Unvan 1">
            <a:extLst>
              <a:ext uri="{FF2B5EF4-FFF2-40B4-BE49-F238E27FC236}">
                <a16:creationId xmlns:a16="http://schemas.microsoft.com/office/drawing/2014/main" id="{B92DDA4A-C9FE-473D-AC4C-F29B9EDE3D99}"/>
              </a:ext>
            </a:extLst>
          </p:cNvPr>
          <p:cNvSpPr>
            <a:spLocks noGrp="1"/>
          </p:cNvSpPr>
          <p:nvPr>
            <p:ph type="title"/>
          </p:nvPr>
        </p:nvSpPr>
        <p:spPr>
          <a:xfrm>
            <a:off x="4384039" y="365125"/>
            <a:ext cx="7164493" cy="1325563"/>
          </a:xfrm>
        </p:spPr>
        <p:txBody>
          <a:bodyPr>
            <a:normAutofit/>
          </a:bodyPr>
          <a:lstStyle/>
          <a:p>
            <a:r>
              <a:rPr lang="sv-SE" sz="3700"/>
              <a:t>Gerilim neden yükseltilip daha sonra</a:t>
            </a:r>
            <a:br>
              <a:rPr lang="sv-SE" sz="3700"/>
            </a:br>
            <a:r>
              <a:rPr lang="tr-TR" sz="3700"/>
              <a:t>alçaltılıyor ?</a:t>
            </a:r>
          </a:p>
        </p:txBody>
      </p:sp>
      <p:pic>
        <p:nvPicPr>
          <p:cNvPr id="4" name="Resim 3">
            <a:extLst>
              <a:ext uri="{FF2B5EF4-FFF2-40B4-BE49-F238E27FC236}">
                <a16:creationId xmlns:a16="http://schemas.microsoft.com/office/drawing/2014/main" id="{4CCB2C72-FB55-4C87-BE1D-C261B2CA6223}"/>
              </a:ext>
            </a:extLst>
          </p:cNvPr>
          <p:cNvPicPr>
            <a:picLocks noChangeAspect="1"/>
          </p:cNvPicPr>
          <p:nvPr/>
        </p:nvPicPr>
        <p:blipFill rotWithShape="1">
          <a:blip r:embed="rId2"/>
          <a:srcRect l="31153" t="1" r="30577" b="885"/>
          <a:stretch/>
        </p:blipFill>
        <p:spPr>
          <a:xfrm>
            <a:off x="480060" y="1820571"/>
            <a:ext cx="3425957" cy="3216376"/>
          </a:xfrm>
          <a:prstGeom prst="rect">
            <a:avLst/>
          </a:prstGeom>
        </p:spPr>
      </p:pic>
      <p:sp>
        <p:nvSpPr>
          <p:cNvPr id="3" name="İçerik Yer Tutucusu 2">
            <a:extLst>
              <a:ext uri="{FF2B5EF4-FFF2-40B4-BE49-F238E27FC236}">
                <a16:creationId xmlns:a16="http://schemas.microsoft.com/office/drawing/2014/main" id="{61B18DAB-228A-4F06-A393-5437A677D731}"/>
              </a:ext>
            </a:extLst>
          </p:cNvPr>
          <p:cNvSpPr>
            <a:spLocks noGrp="1"/>
          </p:cNvSpPr>
          <p:nvPr>
            <p:ph idx="1"/>
          </p:nvPr>
        </p:nvSpPr>
        <p:spPr>
          <a:xfrm>
            <a:off x="4387515" y="2022601"/>
            <a:ext cx="7161017" cy="4154361"/>
          </a:xfrm>
        </p:spPr>
        <p:txBody>
          <a:bodyPr>
            <a:normAutofit/>
          </a:bodyPr>
          <a:lstStyle/>
          <a:p>
            <a:pPr fontAlgn="base">
              <a:buFont typeface="Wingdings" panose="05000000000000000000" pitchFamily="2" charset="2"/>
              <a:buChar char="ü"/>
            </a:pPr>
            <a:r>
              <a:rPr lang="tr-TR" sz="2000" dirty="0"/>
              <a:t>Gücün sabit olduğu durumda gerilimin düşük olması yüksek akımın akacağı anlamına gelir. Yüksek akımın akması için de iletkenlerin çok kalın olması gerekir. Enerjinin santralden üretildiği gerilim seviyesinde iletilmesi istenirse çok yüksek akım taşınacağından çok kalın iletkenler gerekecektir ki bu iletkenleri döşemek hayli maliyetli ve zor olacaktır.</a:t>
            </a:r>
          </a:p>
          <a:p>
            <a:pPr fontAlgn="base">
              <a:buFont typeface="Wingdings" panose="05000000000000000000" pitchFamily="2" charset="2"/>
              <a:buChar char="ü"/>
            </a:pPr>
            <a:r>
              <a:rPr lang="tr-TR" sz="2000" dirty="0"/>
              <a:t>Ayrıca kalın olan iletkenlerde deri etkisi denen akımın iletkenin dış yüzeyinden akmak istemesi nedeniyle iletkenin merkezi kullanılamayacak dolayısıyla akımın aktığı kesit daralacağından kayıplar daha da çok artacaktır.</a:t>
            </a:r>
          </a:p>
          <a:p>
            <a:pPr fontAlgn="base">
              <a:buFont typeface="Wingdings" panose="05000000000000000000" pitchFamily="2" charset="2"/>
              <a:buChar char="ü"/>
            </a:pPr>
            <a:r>
              <a:rPr lang="tr-TR" sz="2000" dirty="0"/>
              <a:t>Elektrik enerjisi hatların döşenmesinin kolay olması, iletken maliyetinin düşük olması, hat kayıplarının az olması gibi nedenlerden dolayı yüksek gerilim hatları ile iletilmektedir.</a:t>
            </a:r>
          </a:p>
        </p:txBody>
      </p:sp>
      <p:sp>
        <p:nvSpPr>
          <p:cNvPr id="5" name="Dikdörtgen 4">
            <a:extLst>
              <a:ext uri="{FF2B5EF4-FFF2-40B4-BE49-F238E27FC236}">
                <a16:creationId xmlns:a16="http://schemas.microsoft.com/office/drawing/2014/main" id="{13B1161A-0C22-4F0B-BD50-69BD29FCD1EA}"/>
              </a:ext>
            </a:extLst>
          </p:cNvPr>
          <p:cNvSpPr/>
          <p:nvPr/>
        </p:nvSpPr>
        <p:spPr>
          <a:xfrm>
            <a:off x="13219" y="5576797"/>
            <a:ext cx="3105665" cy="1200329"/>
          </a:xfrm>
          <a:prstGeom prst="rect">
            <a:avLst/>
          </a:prstGeom>
        </p:spPr>
        <p:txBody>
          <a:bodyPr wrap="square">
            <a:spAutoFit/>
          </a:bodyPr>
          <a:lstStyle/>
          <a:p>
            <a:r>
              <a:rPr lang="tr-TR" dirty="0">
                <a:solidFill>
                  <a:schemeClr val="bg1"/>
                </a:solidFill>
              </a:rPr>
              <a:t>https://www.youtube.com/watch?v=60enye1eV1U&amp;ab_channel=HikayeG%C3%BCnl%C3%BC%C4%9F%C3%BC</a:t>
            </a:r>
          </a:p>
        </p:txBody>
      </p:sp>
    </p:spTree>
    <p:extLst>
      <p:ext uri="{BB962C8B-B14F-4D97-AF65-F5344CB8AC3E}">
        <p14:creationId xmlns:p14="http://schemas.microsoft.com/office/powerpoint/2010/main" val="406371734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90A75038-CDFD-4ED2-BCDC-2D7D35938BB6}"/>
              </a:ext>
            </a:extLst>
          </p:cNvPr>
          <p:cNvSpPr>
            <a:spLocks noGrp="1"/>
          </p:cNvSpPr>
          <p:nvPr>
            <p:ph type="title"/>
          </p:nvPr>
        </p:nvSpPr>
        <p:spPr>
          <a:xfrm>
            <a:off x="686834" y="1153572"/>
            <a:ext cx="3200400" cy="4461163"/>
          </a:xfrm>
        </p:spPr>
        <p:txBody>
          <a:bodyPr>
            <a:normAutofit/>
          </a:bodyPr>
          <a:lstStyle/>
          <a:p>
            <a:r>
              <a:rPr lang="tr-TR">
                <a:solidFill>
                  <a:srgbClr val="FFFFFF"/>
                </a:solidFill>
              </a:rPr>
              <a:t>TEMEL TANIM VE KAVRAMLAR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E7FA06D4-17B8-4732-BDA2-1E26DF717EE6}"/>
              </a:ext>
            </a:extLst>
          </p:cNvPr>
          <p:cNvSpPr>
            <a:spLocks noGrp="1"/>
          </p:cNvSpPr>
          <p:nvPr>
            <p:ph idx="1"/>
          </p:nvPr>
        </p:nvSpPr>
        <p:spPr>
          <a:xfrm>
            <a:off x="4447308" y="591344"/>
            <a:ext cx="6906491" cy="5585619"/>
          </a:xfrm>
        </p:spPr>
        <p:txBody>
          <a:bodyPr anchor="ctr">
            <a:normAutofit/>
          </a:bodyPr>
          <a:lstStyle/>
          <a:p>
            <a:r>
              <a:rPr lang="tr-TR" dirty="0"/>
              <a:t>Elektrik enerji sistemleri geleneksel olarak, </a:t>
            </a:r>
            <a:r>
              <a:rPr lang="tr-TR" i="1" dirty="0"/>
              <a:t>Üretim</a:t>
            </a:r>
            <a:r>
              <a:rPr lang="tr-TR" dirty="0"/>
              <a:t>, </a:t>
            </a:r>
            <a:r>
              <a:rPr lang="tr-TR" i="1" dirty="0"/>
              <a:t>İletim </a:t>
            </a:r>
            <a:r>
              <a:rPr lang="tr-TR" dirty="0"/>
              <a:t>ve </a:t>
            </a:r>
            <a:r>
              <a:rPr lang="tr-TR" i="1" dirty="0"/>
              <a:t>Dağıtım </a:t>
            </a:r>
            <a:r>
              <a:rPr lang="tr-TR" dirty="0"/>
              <a:t>şeklinde incelenmektedir.</a:t>
            </a:r>
          </a:p>
          <a:p>
            <a:r>
              <a:rPr lang="tr-TR" dirty="0"/>
              <a:t>İletim; şalt merkezleri, direkleri, enerji iletim hatları, trafolar, izolatörler(yalıtkanlar), kesiciler, ayırıcılar ve diğer şalt tesisi elemanları aracılığıyla gerçekleştirilir.</a:t>
            </a:r>
          </a:p>
          <a:p>
            <a:r>
              <a:rPr lang="tr-TR" dirty="0"/>
              <a:t>Elektrik santralleriyle tüketim merkezleri arasındaki bağlantı, iletim şebekelerinin kullanıldığı enterkonnekte sistemle sağlanır.</a:t>
            </a:r>
          </a:p>
          <a:p>
            <a:r>
              <a:rPr lang="tr-TR" i="1" dirty="0"/>
              <a:t>İletim şebekesi</a:t>
            </a:r>
            <a:r>
              <a:rPr lang="tr-TR" dirty="0"/>
              <a:t>, direkler, iletkenler, trafo merkezleri ve benzeri ünitelerden oluşur.</a:t>
            </a:r>
          </a:p>
        </p:txBody>
      </p:sp>
    </p:spTree>
    <p:extLst>
      <p:ext uri="{BB962C8B-B14F-4D97-AF65-F5344CB8AC3E}">
        <p14:creationId xmlns:p14="http://schemas.microsoft.com/office/powerpoint/2010/main" val="291402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harita içeren bir resim&#10;&#10;Açıklama otomatik olarak oluşturuldu">
            <a:extLst>
              <a:ext uri="{FF2B5EF4-FFF2-40B4-BE49-F238E27FC236}">
                <a16:creationId xmlns:a16="http://schemas.microsoft.com/office/drawing/2014/main" id="{F5654246-69C6-4A37-9C93-2315B3E52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88900"/>
            <a:ext cx="12192000" cy="6858000"/>
          </a:xfrm>
          <a:prstGeom prst="rect">
            <a:avLst/>
          </a:prstGeom>
        </p:spPr>
      </p:pic>
      <p:sp>
        <p:nvSpPr>
          <p:cNvPr id="2" name="Unvan 1">
            <a:extLst>
              <a:ext uri="{FF2B5EF4-FFF2-40B4-BE49-F238E27FC236}">
                <a16:creationId xmlns:a16="http://schemas.microsoft.com/office/drawing/2014/main" id="{A5EF0872-6193-4B6D-A335-A3920EEF403A}"/>
              </a:ext>
            </a:extLst>
          </p:cNvPr>
          <p:cNvSpPr>
            <a:spLocks noGrp="1"/>
          </p:cNvSpPr>
          <p:nvPr>
            <p:ph type="title"/>
          </p:nvPr>
        </p:nvSpPr>
        <p:spPr>
          <a:xfrm>
            <a:off x="5232400" y="5978525"/>
            <a:ext cx="5511800" cy="879475"/>
          </a:xfrm>
        </p:spPr>
        <p:txBody>
          <a:bodyPr/>
          <a:lstStyle/>
          <a:p>
            <a:r>
              <a:rPr lang="tr-TR" dirty="0">
                <a:highlight>
                  <a:srgbClr val="FF0000"/>
                </a:highlight>
              </a:rPr>
              <a:t>Enterkonnekte Haritası</a:t>
            </a:r>
          </a:p>
        </p:txBody>
      </p:sp>
    </p:spTree>
    <p:extLst>
      <p:ext uri="{BB962C8B-B14F-4D97-AF65-F5344CB8AC3E}">
        <p14:creationId xmlns:p14="http://schemas.microsoft.com/office/powerpoint/2010/main" val="204878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D94375F-52CA-46A3-A49E-8F0776C4BF60}"/>
              </a:ext>
            </a:extLst>
          </p:cNvPr>
          <p:cNvSpPr>
            <a:spLocks noGrp="1"/>
          </p:cNvSpPr>
          <p:nvPr>
            <p:ph type="title"/>
          </p:nvPr>
        </p:nvSpPr>
        <p:spPr>
          <a:xfrm>
            <a:off x="686834" y="1153572"/>
            <a:ext cx="3200400" cy="4461163"/>
          </a:xfrm>
        </p:spPr>
        <p:txBody>
          <a:bodyPr>
            <a:normAutofit/>
          </a:bodyPr>
          <a:lstStyle/>
          <a:p>
            <a:r>
              <a:rPr lang="tr-TR">
                <a:solidFill>
                  <a:srgbClr val="FFFFFF"/>
                </a:solidFill>
              </a:rPr>
              <a:t>TEMEL TANIM VE KAVRAMLAR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A7F4829E-4B6D-4B86-B887-EA818723367A}"/>
              </a:ext>
            </a:extLst>
          </p:cNvPr>
          <p:cNvSpPr>
            <a:spLocks noGrp="1"/>
          </p:cNvSpPr>
          <p:nvPr>
            <p:ph idx="1"/>
          </p:nvPr>
        </p:nvSpPr>
        <p:spPr>
          <a:xfrm>
            <a:off x="4447308" y="591344"/>
            <a:ext cx="6906491" cy="5585619"/>
          </a:xfrm>
        </p:spPr>
        <p:txBody>
          <a:bodyPr anchor="ctr">
            <a:normAutofit/>
          </a:bodyPr>
          <a:lstStyle/>
          <a:p>
            <a:r>
              <a:rPr lang="tr-TR" b="1" dirty="0"/>
              <a:t>Şebeke: </a:t>
            </a:r>
            <a:r>
              <a:rPr lang="tr-TR" dirty="0"/>
              <a:t>Ülke çapında yaygınlaştırılmış ulaşım ve iletişim örgüsü, ağ. Elektrik şebekesi, Telekomünikasyon Şebekesi, GSM Şebekesi vs.</a:t>
            </a:r>
          </a:p>
          <a:p>
            <a:r>
              <a:rPr lang="tr-TR" b="1" dirty="0"/>
              <a:t>Elektrik Şebekesi: </a:t>
            </a:r>
            <a:r>
              <a:rPr lang="tr-TR" dirty="0"/>
              <a:t>Üretilen elektrik enerjisini kullanıcılara iletmek için oluşturulmuş bileşik bir ağdır. Elektrik gücü üreten enerji santralleri, Üretim kaynaklarından talep merkezlerine enerji aktaran iletim (nakil) hatları, Kullanıcılara bağlantı sağlayan bileşik dağıtım hatlarından oluşur.</a:t>
            </a:r>
          </a:p>
        </p:txBody>
      </p:sp>
    </p:spTree>
    <p:extLst>
      <p:ext uri="{BB962C8B-B14F-4D97-AF65-F5344CB8AC3E}">
        <p14:creationId xmlns:p14="http://schemas.microsoft.com/office/powerpoint/2010/main" val="174768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E400E68-3BBD-410C-8A66-B4FE38704CE7}"/>
              </a:ext>
            </a:extLst>
          </p:cNvPr>
          <p:cNvSpPr>
            <a:spLocks noGrp="1"/>
          </p:cNvSpPr>
          <p:nvPr>
            <p:ph type="title"/>
          </p:nvPr>
        </p:nvSpPr>
        <p:spPr>
          <a:xfrm>
            <a:off x="686834" y="1153572"/>
            <a:ext cx="3200400" cy="4461163"/>
          </a:xfrm>
        </p:spPr>
        <p:txBody>
          <a:bodyPr>
            <a:normAutofit/>
          </a:bodyPr>
          <a:lstStyle/>
          <a:p>
            <a:r>
              <a:rPr lang="tr-TR">
                <a:solidFill>
                  <a:srgbClr val="FFFFFF"/>
                </a:solidFill>
              </a:rPr>
              <a:t>Elektrik Şebekesinde İstenen Özellikler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F138280E-D6EE-4C41-94F2-053FC15404C4}"/>
              </a:ext>
            </a:extLst>
          </p:cNvPr>
          <p:cNvSpPr>
            <a:spLocks noGrp="1"/>
          </p:cNvSpPr>
          <p:nvPr>
            <p:ph idx="1"/>
          </p:nvPr>
        </p:nvSpPr>
        <p:spPr>
          <a:xfrm>
            <a:off x="4447308" y="591344"/>
            <a:ext cx="6906491" cy="5585619"/>
          </a:xfrm>
        </p:spPr>
        <p:txBody>
          <a:bodyPr anchor="ctr">
            <a:normAutofit/>
          </a:bodyPr>
          <a:lstStyle/>
          <a:p>
            <a:r>
              <a:rPr lang="tr-TR" sz="2600"/>
              <a:t>Elektrik iletim ve dağıtım şebekeleri, elektrik enerjisinin üretilmesinden tüketilmesine kadar enerjinin </a:t>
            </a:r>
            <a:r>
              <a:rPr lang="tr-TR" sz="2600" b="1" i="1"/>
              <a:t>kesintisiz ve güvenilir </a:t>
            </a:r>
            <a:r>
              <a:rPr lang="tr-TR" sz="2600"/>
              <a:t>bir şekilde iletilip dağıtılmasına uygun olmalıdır.</a:t>
            </a:r>
          </a:p>
          <a:p>
            <a:r>
              <a:rPr lang="tr-TR" sz="2600"/>
              <a:t>Elektrik şebekeleri </a:t>
            </a:r>
            <a:r>
              <a:rPr lang="tr-TR" sz="2600" b="1" i="1"/>
              <a:t>çok iyi planlanmış ve kurulmuş </a:t>
            </a:r>
            <a:r>
              <a:rPr lang="tr-TR" sz="2600"/>
              <a:t>olmalıdır. Şebekede oluşacak arızalar ve olumsuz etkiler tüketicileri ve alıcıları etkilememelidir.</a:t>
            </a:r>
          </a:p>
          <a:p>
            <a:r>
              <a:rPr lang="tr-TR" sz="2600"/>
              <a:t>Dağıtım şebekelerinde hat başında, hat ortasında ve hat sonunda bulunan abonelerin hepsi </a:t>
            </a:r>
            <a:r>
              <a:rPr lang="tr-TR" sz="2600" b="1" i="1"/>
              <a:t>aynı özellikte (sabit gerilim ve frekansta) elektrik enerjisini </a:t>
            </a:r>
            <a:r>
              <a:rPr lang="tr-TR" sz="2600"/>
              <a:t>kullanabilmelidir.</a:t>
            </a:r>
          </a:p>
          <a:p>
            <a:r>
              <a:rPr lang="tr-TR" sz="2600"/>
              <a:t>Elektrik şebekeleri </a:t>
            </a:r>
            <a:r>
              <a:rPr lang="tr-TR" sz="2600" b="1" i="1"/>
              <a:t>her an değişen koşullara ve güçlere cevap verebilmelidir</a:t>
            </a:r>
            <a:r>
              <a:rPr lang="tr-TR" sz="2600"/>
              <a:t>.</a:t>
            </a:r>
          </a:p>
        </p:txBody>
      </p:sp>
    </p:spTree>
    <p:extLst>
      <p:ext uri="{BB962C8B-B14F-4D97-AF65-F5344CB8AC3E}">
        <p14:creationId xmlns:p14="http://schemas.microsoft.com/office/powerpoint/2010/main" val="395347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557F344D-2363-43E9-9538-383646576910}"/>
              </a:ext>
            </a:extLst>
          </p:cNvPr>
          <p:cNvSpPr>
            <a:spLocks noGrp="1"/>
          </p:cNvSpPr>
          <p:nvPr>
            <p:ph idx="1"/>
          </p:nvPr>
        </p:nvSpPr>
        <p:spPr>
          <a:xfrm>
            <a:off x="838200" y="1825625"/>
            <a:ext cx="10515600" cy="4351338"/>
          </a:xfrm>
        </p:spPr>
        <p:txBody>
          <a:bodyPr>
            <a:normAutofit/>
          </a:bodyPr>
          <a:lstStyle/>
          <a:p>
            <a:r>
              <a:rPr lang="tr-TR" sz="2400" b="1" i="1"/>
              <a:t>Klasik (Geleneksel) Şebeke</a:t>
            </a:r>
            <a:r>
              <a:rPr lang="tr-TR" sz="2400"/>
              <a:t>: Merkezi bir elektrik </a:t>
            </a:r>
            <a:r>
              <a:rPr lang="de-DE" sz="2400" err="1"/>
              <a:t>üretim</a:t>
            </a:r>
            <a:r>
              <a:rPr lang="de-DE" sz="2400"/>
              <a:t> </a:t>
            </a:r>
            <a:r>
              <a:rPr lang="de-DE" sz="2400" err="1"/>
              <a:t>santralinde</a:t>
            </a:r>
            <a:r>
              <a:rPr lang="de-DE" sz="2400"/>
              <a:t> </a:t>
            </a:r>
            <a:r>
              <a:rPr lang="de-DE" sz="2400" err="1"/>
              <a:t>üretilen</a:t>
            </a:r>
            <a:r>
              <a:rPr lang="de-DE" sz="2400"/>
              <a:t> </a:t>
            </a:r>
            <a:r>
              <a:rPr lang="de-DE" sz="2400" err="1"/>
              <a:t>elektriğin</a:t>
            </a:r>
            <a:r>
              <a:rPr lang="de-DE" sz="2400"/>
              <a:t> </a:t>
            </a:r>
            <a:r>
              <a:rPr lang="de-DE" sz="2400" err="1"/>
              <a:t>gerilim</a:t>
            </a:r>
            <a:r>
              <a:rPr lang="tr-TR" sz="2400"/>
              <a:t> seviyesi yükseltilerek iletilmesini, sonrasında kademeli olarak gerilim seviyeleri düşürülerek dağıtılmasını ve son kullanıcıya ulaştırılmasını sağlayan, otomasyon kullanılmayan elektrik dağıtım sistemleridir.</a:t>
            </a:r>
          </a:p>
          <a:p>
            <a:r>
              <a:rPr lang="tr-TR" sz="2400" b="1" i="1"/>
              <a:t>Akıllı şebeke</a:t>
            </a:r>
            <a:r>
              <a:rPr lang="tr-TR" sz="2400"/>
              <a:t>, tedarikçi ve tüketici arasında karşılıklı elektronik iletişimin sağlanması amacıyla akıllı sayaç ve izleme sistemlerinin elektrik şebekelerine eklenerek elektrik şebekelerinin izlenmesi, güncellenmesi ve sürekli güvenilir, kaliteli olarak dağıtım yapılırken kullanıcı güvenliğinin sağlanması gereken bir yaklaşımdır. Aslında sadece sayaç değil üretimden son tüketiciye kadar bütün şebekenin uzaktan izlenebilir ve kontrol edilebilir olmasıdır.</a:t>
            </a:r>
          </a:p>
        </p:txBody>
      </p:sp>
    </p:spTree>
    <p:extLst>
      <p:ext uri="{BB962C8B-B14F-4D97-AF65-F5344CB8AC3E}">
        <p14:creationId xmlns:p14="http://schemas.microsoft.com/office/powerpoint/2010/main" val="76141476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1035</Words>
  <Application>Microsoft Office PowerPoint</Application>
  <PresentationFormat>Geniş ekran</PresentationFormat>
  <Paragraphs>75</Paragraphs>
  <Slides>21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21</vt:i4>
      </vt:variant>
    </vt:vector>
  </HeadingPairs>
  <TitlesOfParts>
    <vt:vector size="26" baseType="lpstr">
      <vt:lpstr>Arial</vt:lpstr>
      <vt:lpstr>Calibri</vt:lpstr>
      <vt:lpstr>Calibri Light</vt:lpstr>
      <vt:lpstr>Wingdings</vt:lpstr>
      <vt:lpstr>Office Teması</vt:lpstr>
      <vt:lpstr>YÜK TEVZİ MERKEZİ</vt:lpstr>
      <vt:lpstr>Elektrik Enerjisinin Abonelere Ulaştırılması</vt:lpstr>
      <vt:lpstr>PowerPoint Sunusu</vt:lpstr>
      <vt:lpstr>Gerilim neden yükseltilip daha sonra alçaltılıyor ?</vt:lpstr>
      <vt:lpstr>TEMEL TANIM VE KAVRAMLAR</vt:lpstr>
      <vt:lpstr>Enterkonnekte Haritası</vt:lpstr>
      <vt:lpstr>TEMEL TANIM VE KAVRAMLAR</vt:lpstr>
      <vt:lpstr>Elektrik Şebekesinde İstenen Özellikler</vt:lpstr>
      <vt:lpstr>PowerPoint Sunusu</vt:lpstr>
      <vt:lpstr>PowerPoint Sunusu</vt:lpstr>
      <vt:lpstr>Akıllı Şebekenin Faydaları</vt:lpstr>
      <vt:lpstr>ELEKTRİK ŞEBEKELERİ</vt:lpstr>
      <vt:lpstr>Alçak Gerilim Şebekeleri</vt:lpstr>
      <vt:lpstr>Orta Gerilim Şebekeleri</vt:lpstr>
      <vt:lpstr>Yüksek Gerilim Şebekeleri</vt:lpstr>
      <vt:lpstr>Çok Yüksek Gerilim Şebekeleri</vt:lpstr>
      <vt:lpstr>Yük Tevzi Merkezi</vt:lpstr>
      <vt:lpstr>İletim Şebekeleri</vt:lpstr>
      <vt:lpstr>PowerPoint Sunusu</vt:lpstr>
      <vt:lpstr>Yük Tevzi Merkezlerinin Özellikleri</vt:lpstr>
      <vt:lpstr>Yük Tevzi Merkezlerinin Özellikleri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YÜK TEVZİ MERKEZİ</dc:title>
  <dc:creator>Emre Özen</dc:creator>
  <cp:lastModifiedBy>Emre Özen</cp:lastModifiedBy>
  <cp:revision>2</cp:revision>
  <dcterms:created xsi:type="dcterms:W3CDTF">2021-11-03T19:28:02Z</dcterms:created>
  <dcterms:modified xsi:type="dcterms:W3CDTF">2021-11-03T19:28:30Z</dcterms:modified>
</cp:coreProperties>
</file>